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0" r:id="rId1"/>
  </p:sldMasterIdLst>
  <p:notesMasterIdLst>
    <p:notesMasterId r:id="rId42"/>
  </p:notesMasterIdLst>
  <p:sldIdLst>
    <p:sldId id="256" r:id="rId2"/>
    <p:sldId id="320" r:id="rId3"/>
    <p:sldId id="257" r:id="rId4"/>
    <p:sldId id="321" r:id="rId5"/>
    <p:sldId id="259" r:id="rId6"/>
    <p:sldId id="260" r:id="rId7"/>
    <p:sldId id="261" r:id="rId8"/>
    <p:sldId id="266" r:id="rId9"/>
    <p:sldId id="267" r:id="rId10"/>
    <p:sldId id="268" r:id="rId11"/>
    <p:sldId id="271" r:id="rId12"/>
    <p:sldId id="272" r:id="rId13"/>
    <p:sldId id="276" r:id="rId14"/>
    <p:sldId id="278" r:id="rId15"/>
    <p:sldId id="279" r:id="rId16"/>
    <p:sldId id="280" r:id="rId17"/>
    <p:sldId id="281" r:id="rId18"/>
    <p:sldId id="322" r:id="rId19"/>
    <p:sldId id="288"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23" r:id="rId37"/>
    <p:sldId id="324" r:id="rId38"/>
    <p:sldId id="325" r:id="rId39"/>
    <p:sldId id="326" r:id="rId40"/>
    <p:sldId id="327" r:id="rId4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45" autoAdjust="0"/>
    <p:restoredTop sz="94660"/>
  </p:normalViewPr>
  <p:slideViewPr>
    <p:cSldViewPr snapToGrid="0">
      <p:cViewPr varScale="1">
        <p:scale>
          <a:sx n="114" d="100"/>
          <a:sy n="114" d="100"/>
        </p:scale>
        <p:origin x="4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6435"/>
          </a:xfrm>
          <a:prstGeom prst="rect">
            <a:avLst/>
          </a:prstGeom>
        </p:spPr>
        <p:txBody>
          <a:bodyPr vert="horz" lIns="92830" tIns="46415" rIns="92830" bIns="46415" rtlCol="0"/>
          <a:lstStyle>
            <a:lvl1pPr algn="r">
              <a:defRPr sz="1200"/>
            </a:lvl1pPr>
          </a:lstStyle>
          <a:p>
            <a:fld id="{700C859B-B2E1-4BA7-9526-E34344F0466B}" type="datetimeFigureOut">
              <a:rPr lang="en-US" smtClean="0"/>
              <a:t>05/02/2024</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2830" tIns="46415" rIns="92830" bIns="464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2830" tIns="46415" rIns="92830" bIns="46415" rtlCol="0" anchor="b"/>
          <a:lstStyle>
            <a:lvl1pPr algn="r">
              <a:defRPr sz="1200"/>
            </a:lvl1pPr>
          </a:lstStyle>
          <a:p>
            <a:fld id="{B945831F-E299-4E0E-BED9-A0E1C1740ED5}" type="slidenum">
              <a:rPr lang="en-US" smtClean="0"/>
              <a:t>‹#›</a:t>
            </a:fld>
            <a:endParaRPr lang="en-US"/>
          </a:p>
        </p:txBody>
      </p:sp>
    </p:spTree>
    <p:extLst>
      <p:ext uri="{BB962C8B-B14F-4D97-AF65-F5344CB8AC3E}">
        <p14:creationId xmlns:p14="http://schemas.microsoft.com/office/powerpoint/2010/main" val="1483334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C9BDA2-8CC9-41E5-A0F3-A4CF5D214495}" type="datetime1">
              <a:rPr lang="en-US" smtClean="0"/>
              <a:t>05/02/2024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9211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F56A2A3-EC9E-4C26-9581-8F9CAE6BBB79}" type="datetime1">
              <a:rPr lang="en-US" smtClean="0"/>
              <a:t>05/02/2024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2688281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9287972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4529242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749105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210787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6A2A3-EC9E-4C26-9581-8F9CAE6BBB79}"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9184133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AAA9BD-378C-4157-A7FF-639D63B111FC}"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97252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836A4F-E84D-4136-8904-37B95BF0163D}"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504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54B2E-EFC7-4131-8780-39C1D6347948}"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4397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389C08-BF37-4E7C-B200-3CE8C71CCC73}" type="datetime1">
              <a:rPr lang="en-US" smtClean="0"/>
              <a:t>05/02/2024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7026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833E36-C534-4A79-B50B-21A4A59501C2}" type="datetime1">
              <a:rPr lang="en-US" smtClean="0"/>
              <a:t>05/02/2024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00508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7BFE58-9326-42BA-A5DD-2AB1891EB508}" type="datetime1">
              <a:rPr lang="en-US" smtClean="0"/>
              <a:t>05/02/2024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4721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0A6CA3-86F3-4F53-80AB-AE98AA5801D7}" type="datetime1">
              <a:rPr lang="en-US" smtClean="0"/>
              <a:t>05/02/2024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5449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81F20-9F35-4A16-A60F-389103CC3546}" type="datetime1">
              <a:rPr lang="en-US" smtClean="0"/>
              <a:t>05/02/2024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956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D1A0351-8B84-42C0-85E9-D55397A42823}" type="datetime1">
              <a:rPr lang="en-US" smtClean="0"/>
              <a:t>05/02/2024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682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06B922-F85A-4493-8024-DBCBE207622D}" type="datetime1">
              <a:rPr lang="en-US" smtClean="0"/>
              <a:t>05/02/2024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265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F56A2A3-EC9E-4C26-9581-8F9CAE6BBB79}" type="datetime1">
              <a:rPr lang="en-US" smtClean="0"/>
              <a:t>05/02/2024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5472321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propertymanagement@leonschools.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leonschools.net/Page/5076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flrules.org/gateway/ChapterHome.asp?Chapter=69I-73" TargetMode="External"/><Relationship Id="rId2" Type="http://schemas.openxmlformats.org/officeDocument/2006/relationships/hyperlink" Target="http://www.neola.com/miamidade-fl/search/policies/po7450.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eonschools.net/Page/5076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5414" y="263047"/>
            <a:ext cx="8449438" cy="2204580"/>
          </a:xfrm>
        </p:spPr>
        <p:txBody>
          <a:bodyPr>
            <a:normAutofit fontScale="90000"/>
          </a:bodyPr>
          <a:lstStyle/>
          <a:p>
            <a:pPr algn="ctr">
              <a:lnSpc>
                <a:spcPct val="100000"/>
              </a:lnSpc>
            </a:pPr>
            <a:br>
              <a:rPr lang="en-US" sz="3600" b="1" dirty="0"/>
            </a:br>
            <a:br>
              <a:rPr lang="en-US" sz="3600" b="1" dirty="0"/>
            </a:br>
            <a:r>
              <a:rPr lang="en-US" sz="3600" b="1" dirty="0"/>
              <a:t>PROPERTY CONTROL PROCEDURES</a:t>
            </a:r>
            <a:r>
              <a:rPr lang="en-US" dirty="0"/>
              <a:t>	</a:t>
            </a:r>
          </a:p>
        </p:txBody>
      </p:sp>
      <p:sp>
        <p:nvSpPr>
          <p:cNvPr id="3" name="Subtitle 2"/>
          <p:cNvSpPr>
            <a:spLocks noGrp="1"/>
          </p:cNvSpPr>
          <p:nvPr>
            <p:ph type="subTitle" idx="1"/>
          </p:nvPr>
        </p:nvSpPr>
        <p:spPr>
          <a:xfrm>
            <a:off x="2417779" y="2467627"/>
            <a:ext cx="8637073" cy="3216735"/>
          </a:xfrm>
        </p:spPr>
        <p:txBody>
          <a:bodyPr>
            <a:noAutofit/>
          </a:bodyPr>
          <a:lstStyle/>
          <a:p>
            <a:pPr algn="ctr"/>
            <a:r>
              <a:rPr lang="en-US" sz="2800" b="1" dirty="0"/>
              <a:t>Inventory Control Designee (ICD) Training</a:t>
            </a:r>
          </a:p>
          <a:p>
            <a:pPr algn="ctr"/>
            <a:endParaRPr lang="en-US" sz="1800" dirty="0"/>
          </a:p>
          <a:p>
            <a:pPr algn="ctr"/>
            <a:r>
              <a:rPr lang="en-US" sz="2000" b="1" dirty="0"/>
              <a:t>Warehouse &amp; Property Management</a:t>
            </a:r>
          </a:p>
          <a:p>
            <a:pPr algn="ctr"/>
            <a:endParaRPr lang="en-US" sz="1600" dirty="0"/>
          </a:p>
          <a:p>
            <a:pPr algn="ctr"/>
            <a:r>
              <a:rPr lang="en-US" sz="1600" dirty="0"/>
              <a:t>June Kail, Director</a:t>
            </a:r>
          </a:p>
          <a:p>
            <a:pPr algn="ctr"/>
            <a:r>
              <a:rPr lang="en-US" sz="1600" dirty="0"/>
              <a:t>Ernest J. Lane, Coordinator</a:t>
            </a:r>
          </a:p>
          <a:p>
            <a:pPr algn="ctr"/>
            <a:r>
              <a:rPr lang="en-US" sz="1600" b="1" dirty="0">
                <a:hlinkClick r:id="rId2"/>
              </a:rPr>
              <a:t>propertymanagement@leonschools.net</a:t>
            </a:r>
            <a:r>
              <a:rPr lang="en-US" sz="1600" b="1" dirty="0"/>
              <a:t> </a:t>
            </a:r>
          </a:p>
          <a:p>
            <a:pPr algn="ctr"/>
            <a:r>
              <a:rPr lang="en-US" sz="1600" dirty="0"/>
              <a:t>3360 W.  </a:t>
            </a:r>
            <a:r>
              <a:rPr lang="en-US" sz="1600" dirty="0" err="1"/>
              <a:t>Tharpe</a:t>
            </a:r>
            <a:r>
              <a:rPr lang="en-US" sz="1600" dirty="0"/>
              <a:t> Street     Tallahassee, FL 32303</a:t>
            </a:r>
          </a:p>
          <a:p>
            <a:pPr algn="ctr"/>
            <a:r>
              <a:rPr lang="en-US" sz="1600" dirty="0"/>
              <a:t>850-922-0657</a:t>
            </a:r>
          </a:p>
          <a:p>
            <a:pPr algn="ctr"/>
            <a:endParaRPr lang="en-US" sz="1600" dirty="0"/>
          </a:p>
        </p:txBody>
      </p:sp>
      <p:pic>
        <p:nvPicPr>
          <p:cNvPr id="6" name="Picture 5">
            <a:extLst>
              <a:ext uri="{FF2B5EF4-FFF2-40B4-BE49-F238E27FC236}">
                <a16:creationId xmlns:a16="http://schemas.microsoft.com/office/drawing/2014/main" id="{3FE2F3B0-A8E6-4877-8559-DC5C7057B173}"/>
              </a:ext>
            </a:extLst>
          </p:cNvPr>
          <p:cNvPicPr>
            <a:picLocks noChangeAspect="1"/>
          </p:cNvPicPr>
          <p:nvPr/>
        </p:nvPicPr>
        <p:blipFill>
          <a:blip r:embed="rId3"/>
          <a:stretch>
            <a:fillRect/>
          </a:stretch>
        </p:blipFill>
        <p:spPr>
          <a:xfrm>
            <a:off x="4433887" y="438106"/>
            <a:ext cx="3324225" cy="847725"/>
          </a:xfrm>
          <a:prstGeom prst="rect">
            <a:avLst/>
          </a:prstGeom>
        </p:spPr>
      </p:pic>
    </p:spTree>
    <p:extLst>
      <p:ext uri="{BB962C8B-B14F-4D97-AF65-F5344CB8AC3E}">
        <p14:creationId xmlns:p14="http://schemas.microsoft.com/office/powerpoint/2010/main" val="2759641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566057"/>
            <a:ext cx="9603275" cy="740228"/>
          </a:xfrm>
        </p:spPr>
        <p:txBody>
          <a:bodyPr>
            <a:normAutofit fontScale="90000"/>
          </a:bodyPr>
          <a:lstStyle/>
          <a:p>
            <a:r>
              <a:rPr lang="en-US" sz="3600" b="1" dirty="0"/>
              <a:t>Property Management Forms</a:t>
            </a:r>
            <a:br>
              <a:rPr lang="en-US" sz="3600" b="1" dirty="0"/>
            </a:br>
            <a:r>
              <a:rPr lang="en-US" sz="2200" dirty="0"/>
              <a:t> All forms are available in the forms management section of the LCS website at: </a:t>
            </a:r>
            <a:r>
              <a:rPr lang="en-US" sz="2200" dirty="0">
                <a:hlinkClick r:id="rId2"/>
              </a:rPr>
              <a:t>https://www.leonschools.net/Page/50764</a:t>
            </a:r>
            <a:r>
              <a:rPr lang="en-US" sz="2200" dirty="0"/>
              <a:t> </a:t>
            </a:r>
            <a:br>
              <a:rPr lang="en-US" dirty="0"/>
            </a:br>
            <a:endParaRPr lang="en-US" dirty="0"/>
          </a:p>
        </p:txBody>
      </p:sp>
      <p:sp>
        <p:nvSpPr>
          <p:cNvPr id="3" name="Content Placeholder 2"/>
          <p:cNvSpPr>
            <a:spLocks noGrp="1"/>
          </p:cNvSpPr>
          <p:nvPr>
            <p:ph idx="1"/>
          </p:nvPr>
        </p:nvSpPr>
        <p:spPr>
          <a:xfrm>
            <a:off x="1484310" y="1306285"/>
            <a:ext cx="10018713" cy="5138057"/>
          </a:xfrm>
        </p:spPr>
        <p:txBody>
          <a:bodyPr>
            <a:normAutofit fontScale="77500" lnSpcReduction="20000"/>
          </a:bodyPr>
          <a:lstStyle/>
          <a:p>
            <a:endParaRPr lang="en-US" b="1" dirty="0"/>
          </a:p>
          <a:p>
            <a:r>
              <a:rPr lang="en-US" b="1" dirty="0"/>
              <a:t>Property Received form – </a:t>
            </a:r>
            <a:r>
              <a:rPr lang="en-US" dirty="0"/>
              <a:t>Used to document new tangible personal property that requires a fixed asset number. This form is used for purchases made by purchase orders, </a:t>
            </a:r>
            <a:r>
              <a:rPr lang="en-US" dirty="0" err="1"/>
              <a:t>PCards</a:t>
            </a:r>
            <a:r>
              <a:rPr lang="en-US" dirty="0"/>
              <a:t>, internal account purchases and donations. </a:t>
            </a:r>
          </a:p>
          <a:p>
            <a:r>
              <a:rPr lang="en-US" b="1" dirty="0"/>
              <a:t>Property Transfer form</a:t>
            </a:r>
            <a:r>
              <a:rPr lang="en-US" dirty="0"/>
              <a:t>– Used to document the authorization and receipt or transfer of tangible personal property leaving or entering a cost center. This includes permanent transfers to other cost centers, items sent to the Property Management Surplus Warehouse, and items sent to salvage. This form is also used when permanently transferring equipment to another governmental agency, school district, ESE student, etc. </a:t>
            </a:r>
          </a:p>
          <a:p>
            <a:r>
              <a:rPr lang="en-US" b="1" dirty="0"/>
              <a:t>Temporary Removal of Property – </a:t>
            </a:r>
            <a:r>
              <a:rPr lang="en-US" dirty="0"/>
              <a:t>This form is used to document the authorization of tangible personal property being removed from the cost center and assigned to an employee for work-related use at home and temporary loans to employees or students. </a:t>
            </a:r>
          </a:p>
          <a:p>
            <a:r>
              <a:rPr lang="en-US" b="1" dirty="0"/>
              <a:t>Plant Security Report – </a:t>
            </a:r>
            <a:r>
              <a:rPr lang="en-US" dirty="0"/>
              <a:t>Used to document the loss, theft or damage of all property. This can be the result of burglary, vandalism, theft, fire, disappearance or damage. A copy of this form should be completed and submitted by the site to Property Management as soon as the occurrence is discovered.  The Property Management department will forward the report on to Risk Management and Safety &amp; Security.  A copy of the official police report must accompany the form when it is sent to Property Management. </a:t>
            </a:r>
            <a:endParaRPr lang="en-US" b="1" dirty="0"/>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831067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313509"/>
            <a:ext cx="10018713" cy="627017"/>
          </a:xfrm>
        </p:spPr>
        <p:txBody>
          <a:bodyPr>
            <a:normAutofit fontScale="90000"/>
          </a:bodyPr>
          <a:lstStyle/>
          <a:p>
            <a:r>
              <a:rPr lang="en-US" b="1" dirty="0"/>
              <a:t>Inventory Terminology</a:t>
            </a:r>
            <a:br>
              <a:rPr lang="en-US" b="1" dirty="0"/>
            </a:br>
            <a:endParaRPr lang="en-US" dirty="0"/>
          </a:p>
        </p:txBody>
      </p:sp>
      <p:sp>
        <p:nvSpPr>
          <p:cNvPr id="3" name="Content Placeholder 2"/>
          <p:cNvSpPr>
            <a:spLocks noGrp="1"/>
          </p:cNvSpPr>
          <p:nvPr>
            <p:ph idx="1"/>
          </p:nvPr>
        </p:nvSpPr>
        <p:spPr>
          <a:xfrm>
            <a:off x="1692029" y="1627426"/>
            <a:ext cx="9603275" cy="3921605"/>
          </a:xfrm>
        </p:spPr>
        <p:txBody>
          <a:bodyPr>
            <a:noAutofit/>
          </a:bodyPr>
          <a:lstStyle/>
          <a:p>
            <a:r>
              <a:rPr lang="en-US" sz="1900" b="1" dirty="0"/>
              <a:t>Recovered </a:t>
            </a:r>
            <a:r>
              <a:rPr lang="en-US" sz="1900" dirty="0"/>
              <a:t>– Recovered assets include previously reported </a:t>
            </a:r>
            <a:r>
              <a:rPr lang="en-US" sz="1900" dirty="0" err="1"/>
              <a:t>unlocated</a:t>
            </a:r>
            <a:r>
              <a:rPr lang="en-US" sz="1900" dirty="0"/>
              <a:t> assets that have been found that need to be added back to the perpetual inventory records.  Restoration of recovered assets requires a memo signed by the ICD and must include the location (department, building and room) where the asset is physically located. </a:t>
            </a:r>
          </a:p>
          <a:p>
            <a:r>
              <a:rPr lang="en-US" sz="1900" b="1" dirty="0"/>
              <a:t>Purchases – </a:t>
            </a:r>
            <a:r>
              <a:rPr lang="en-US" sz="1900" dirty="0"/>
              <a:t>A tangible personal property asset is added to the inventory records based on an expenditure from a capital asset account of $5,000 or more.</a:t>
            </a:r>
          </a:p>
          <a:p>
            <a:r>
              <a:rPr lang="en-US" sz="1900" b="1" dirty="0"/>
              <a:t>Donations &amp; Internal Account Purchases </a:t>
            </a:r>
            <a:r>
              <a:rPr lang="en-US" sz="1900" dirty="0"/>
              <a:t>– If additions are acquired through internal accounts or donations, submit a Report of Property Received form to Property Management. </a:t>
            </a:r>
          </a:p>
          <a:p>
            <a:r>
              <a:rPr lang="en-US" sz="1900" b="1" dirty="0"/>
              <a:t>UTL “Unable to Locate” – </a:t>
            </a:r>
            <a:r>
              <a:rPr lang="en-US" sz="1900" dirty="0"/>
              <a:t>Assets which are not located during the annual physical inventory. </a:t>
            </a:r>
          </a:p>
          <a:p>
            <a:r>
              <a:rPr lang="en-US" sz="1900" b="1" dirty="0"/>
              <a:t>Stolen – </a:t>
            </a:r>
            <a:r>
              <a:rPr lang="en-US" sz="1900" dirty="0"/>
              <a:t>Stolen assets must be supported with a Plant Security Report and a police report and must reflect a finding of burglary. The asset value above the insurance deductible may be reimbursed by LCS insurance.  The Plant Security Report must be prepared and certified by a third-party law enforcement agency or the District Safety &amp; Security department.  The Plant Security Report must be submitted to Risk Management within 12 hours of discovery of the incident. </a:t>
            </a:r>
          </a:p>
        </p:txBody>
      </p:sp>
      <p:sp>
        <p:nvSpPr>
          <p:cNvPr id="4" name="Slide Number Placeholder 3"/>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2567331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09007"/>
            <a:ext cx="10199689" cy="923108"/>
          </a:xfrm>
        </p:spPr>
        <p:txBody>
          <a:bodyPr>
            <a:normAutofit/>
          </a:bodyPr>
          <a:lstStyle/>
          <a:p>
            <a:r>
              <a:rPr lang="en-US" b="1" dirty="0"/>
              <a:t>Inventory Terminology </a:t>
            </a:r>
            <a:r>
              <a:rPr lang="en-US" dirty="0"/>
              <a:t>continued</a:t>
            </a:r>
            <a:r>
              <a:rPr lang="en-US" cap="none" dirty="0"/>
              <a:t>…</a:t>
            </a:r>
            <a:endParaRPr lang="en-US" dirty="0"/>
          </a:p>
        </p:txBody>
      </p:sp>
      <p:sp>
        <p:nvSpPr>
          <p:cNvPr id="3" name="Content Placeholder 2"/>
          <p:cNvSpPr>
            <a:spLocks noGrp="1"/>
          </p:cNvSpPr>
          <p:nvPr>
            <p:ph idx="1"/>
          </p:nvPr>
        </p:nvSpPr>
        <p:spPr>
          <a:xfrm>
            <a:off x="1451579" y="1132116"/>
            <a:ext cx="9603275" cy="4705014"/>
          </a:xfrm>
        </p:spPr>
        <p:txBody>
          <a:bodyPr>
            <a:normAutofit fontScale="92500" lnSpcReduction="10000"/>
          </a:bodyPr>
          <a:lstStyle/>
          <a:p>
            <a:pPr lvl="1"/>
            <a:r>
              <a:rPr lang="en-US" b="1" dirty="0"/>
              <a:t>Transfers (including surplus) – </a:t>
            </a:r>
            <a:r>
              <a:rPr lang="en-US" dirty="0"/>
              <a:t>A Transfer of Property Form is required for all fixed asset transfers.  The principal / site administrator in the releasing cost center and the principal / site administrator in the receiving cost center must sign the Transfer of Property Form. </a:t>
            </a:r>
          </a:p>
          <a:p>
            <a:pPr lvl="1"/>
            <a:r>
              <a:rPr lang="en-US" b="1" dirty="0"/>
              <a:t>Vandalism –</a:t>
            </a:r>
            <a:r>
              <a:rPr lang="en-US" dirty="0"/>
              <a:t>Vandalism must be reported on a Plant Security Report, prepared and certified by a third-party police officer and the LCS Safety &amp; Security department. </a:t>
            </a:r>
          </a:p>
          <a:p>
            <a:pPr lvl="1"/>
            <a:r>
              <a:rPr lang="en-US" b="1" dirty="0"/>
              <a:t>Cannibalized –</a:t>
            </a:r>
            <a:r>
              <a:rPr lang="en-US" dirty="0"/>
              <a:t> A cost center may take salvageable parts from a piece of equipment for use in building or repairing another piece of equipment. Cannibalization should be documented on a Transfer of Property Form to be provided to property management.</a:t>
            </a:r>
          </a:p>
          <a:p>
            <a:pPr lvl="1"/>
            <a:r>
              <a:rPr lang="en-US" b="1" dirty="0"/>
              <a:t>Other Deletions – </a:t>
            </a:r>
            <a:r>
              <a:rPr lang="en-US" dirty="0"/>
              <a:t>This category is only used when established procedures are not followed in the removal of assets from inventory.  Supporting documentation must include a signed memo by the principal / site administrator and must specify the reason for the deletion and include other appropriate documentation.</a:t>
            </a:r>
          </a:p>
        </p:txBody>
      </p:sp>
      <p:sp>
        <p:nvSpPr>
          <p:cNvPr id="4" name="Slide Number Placeholder 3"/>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872726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Internal Account Purchases / Donations</a:t>
            </a:r>
            <a:br>
              <a:rPr lang="en-US" b="1" dirty="0"/>
            </a:br>
            <a:endParaRPr lang="en-US" dirty="0"/>
          </a:p>
        </p:txBody>
      </p:sp>
      <p:sp>
        <p:nvSpPr>
          <p:cNvPr id="3" name="Content Placeholder 2"/>
          <p:cNvSpPr>
            <a:spLocks noGrp="1"/>
          </p:cNvSpPr>
          <p:nvPr>
            <p:ph idx="1"/>
          </p:nvPr>
        </p:nvSpPr>
        <p:spPr>
          <a:xfrm>
            <a:off x="1451579" y="2015732"/>
            <a:ext cx="9603275" cy="4006377"/>
          </a:xfrm>
        </p:spPr>
        <p:txBody>
          <a:bodyPr>
            <a:normAutofit/>
          </a:bodyPr>
          <a:lstStyle/>
          <a:p>
            <a:r>
              <a:rPr lang="en-US" sz="1800" dirty="0"/>
              <a:t>The Property Management department shall be notified when items valued at $5,000 or more or a laptop over $1,000 are purchased or received through donations or internal accounts. </a:t>
            </a:r>
          </a:p>
          <a:p>
            <a:r>
              <a:rPr lang="en-US" sz="1800" dirty="0"/>
              <a:t>Such notification shall include a completed Property Received form with a description of the item(s) purchased or received, including the manufacturer’s name, model, serial or identification number, date acquired, and total cost (or fair market value if donated).  </a:t>
            </a:r>
          </a:p>
          <a:p>
            <a:r>
              <a:rPr lang="en-US" sz="1800" dirty="0"/>
              <a:t>If the source of the acquisition is unknown, this should be indicated on the Property Received form and certified that the items are not the personal property of individuals or organizations other than LCS.</a:t>
            </a:r>
          </a:p>
          <a:p>
            <a:r>
              <a:rPr lang="en-US" sz="1800" dirty="0"/>
              <a:t>Once the Report of Property Received form is received by Property Management from the cost center, the Property Management staff will visit the cost center and physically affix a property tag on the item(s) listed on the form.</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23143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Security of District Assets</a:t>
            </a:r>
            <a:br>
              <a:rPr lang="en-US" b="1" dirty="0"/>
            </a:br>
            <a:endParaRPr lang="en-US" dirty="0"/>
          </a:p>
        </p:txBody>
      </p:sp>
      <p:sp>
        <p:nvSpPr>
          <p:cNvPr id="3" name="Content Placeholder 2"/>
          <p:cNvSpPr>
            <a:spLocks noGrp="1"/>
          </p:cNvSpPr>
          <p:nvPr>
            <p:ph idx="1"/>
          </p:nvPr>
        </p:nvSpPr>
        <p:spPr>
          <a:xfrm>
            <a:off x="1451579" y="2015732"/>
            <a:ext cx="9603275" cy="3959183"/>
          </a:xfrm>
        </p:spPr>
        <p:txBody>
          <a:bodyPr>
            <a:normAutofit/>
          </a:bodyPr>
          <a:lstStyle/>
          <a:p>
            <a:r>
              <a:rPr lang="en-US" sz="2400" dirty="0"/>
              <a:t>All property items should be secured in a manner that reduces the likelihood of theft, damage or loss.  This may include storing smaller, light items, such as laptops, iPads, projectors, etc., in locked file cabinets when not being used.  The room should be routinely locked when no one is present.</a:t>
            </a:r>
          </a:p>
          <a:p>
            <a:r>
              <a:rPr lang="en-US" sz="2400" dirty="0"/>
              <a:t>Temperature limitations should be followed when using or storing an item, specifically computers and software.  Ensuring that the bar-coded tag is affixed to the property item should reduce the risk of theft or loss.</a:t>
            </a:r>
          </a:p>
          <a:p>
            <a:endParaRPr lang="en-US" sz="2400" dirty="0"/>
          </a:p>
        </p:txBody>
      </p:sp>
      <p:sp>
        <p:nvSpPr>
          <p:cNvPr id="4" name="Slide Number Placeholder 3"/>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27157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Annual Inventory Certification</a:t>
            </a:r>
          </a:p>
        </p:txBody>
      </p:sp>
      <p:sp>
        <p:nvSpPr>
          <p:cNvPr id="3" name="Content Placeholder 2"/>
          <p:cNvSpPr>
            <a:spLocks noGrp="1"/>
          </p:cNvSpPr>
          <p:nvPr>
            <p:ph idx="1"/>
          </p:nvPr>
        </p:nvSpPr>
        <p:spPr>
          <a:xfrm>
            <a:off x="1451579" y="2015732"/>
            <a:ext cx="9603275" cy="4172126"/>
          </a:xfrm>
        </p:spPr>
        <p:txBody>
          <a:bodyPr>
            <a:normAutofit/>
          </a:bodyPr>
          <a:lstStyle/>
          <a:p>
            <a:r>
              <a:rPr lang="en-US" dirty="0"/>
              <a:t>Pursuant to </a:t>
            </a:r>
            <a:r>
              <a:rPr lang="en-US" u="sng" dirty="0">
                <a:hlinkClick r:id="rId2"/>
              </a:rPr>
              <a:t>School Board Policy 7450-Property Inventory</a:t>
            </a:r>
            <a:r>
              <a:rPr lang="en-US" dirty="0"/>
              <a:t>, “All real and tangible personal property shall become the direct responsibility of the school principal/work location administrator, including its care, custody, safekeeping and accounting for all property.” In compliance with </a:t>
            </a:r>
            <a:r>
              <a:rPr lang="en-US" u="sng" dirty="0">
                <a:hlinkClick r:id="rId3"/>
              </a:rPr>
              <a:t>Florida Administrative Code Chapter 691-73.006</a:t>
            </a:r>
            <a:r>
              <a:rPr lang="en-US" dirty="0"/>
              <a:t>, an inventory of all tangible personal property with a cost or value of $5,000.00 or more shall be taken once each fiscal year and at the change of administration to verify the presence of listed property items at each designated location. At this time, all property to be audited must be at the site location.</a:t>
            </a:r>
          </a:p>
        </p:txBody>
      </p:sp>
      <p:sp>
        <p:nvSpPr>
          <p:cNvPr id="4" name="Slide Number Placeholder 3"/>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134382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09006"/>
            <a:ext cx="10018713" cy="714103"/>
          </a:xfrm>
        </p:spPr>
        <p:txBody>
          <a:bodyPr>
            <a:normAutofit/>
          </a:bodyPr>
          <a:lstStyle/>
          <a:p>
            <a:r>
              <a:rPr lang="en-US" b="1" dirty="0"/>
              <a:t>Annual Inventory Certification</a:t>
            </a:r>
          </a:p>
        </p:txBody>
      </p:sp>
      <p:sp>
        <p:nvSpPr>
          <p:cNvPr id="3" name="Content Placeholder 2"/>
          <p:cNvSpPr>
            <a:spLocks noGrp="1"/>
          </p:cNvSpPr>
          <p:nvPr>
            <p:ph idx="1"/>
          </p:nvPr>
        </p:nvSpPr>
        <p:spPr>
          <a:xfrm>
            <a:off x="1451579" y="923109"/>
            <a:ext cx="9603275" cy="5934891"/>
          </a:xfrm>
        </p:spPr>
        <p:txBody>
          <a:bodyPr>
            <a:normAutofit fontScale="85000" lnSpcReduction="20000"/>
          </a:bodyPr>
          <a:lstStyle/>
          <a:p>
            <a:r>
              <a:rPr lang="en-US" dirty="0"/>
              <a:t>School/Department will be provided with a property record report of all tangible personal property assigned to their cost center along with an Inventory Discrepancy Form. </a:t>
            </a:r>
          </a:p>
          <a:p>
            <a:r>
              <a:rPr lang="en-US" dirty="0"/>
              <a:t>Sites that reported a 100% physical inventory in the previous year are designated as “gold status” and will verify and self-report the current annual year inventory.  A site can only be designated as “gold status” in alternate years.  Self-reporting sites are required to return their annotated property record report along with the signed Inventory Discrepancy Form within fifteen (15) days of receipt of reconciliation request unless the Property Management department has approved an extension. </a:t>
            </a:r>
          </a:p>
          <a:p>
            <a:r>
              <a:rPr lang="en-US" dirty="0"/>
              <a:t>Sites that reported a 100% physical inventory in the previous year are designated as “gold status” and will verify and self-report the current annual year inventory.  A site can only be designated as “gold status” in alternate years.  Self-reporting sites are required to return their annotated property record report along with the signed Inventory Discrepancy Form within fifteen (15) days of receipt of reconciliation request unless the Property Management department has approved an extension. </a:t>
            </a:r>
          </a:p>
          <a:p>
            <a:pPr marL="0" indent="0">
              <a:buNone/>
            </a:pPr>
            <a:r>
              <a:rPr lang="en-US" dirty="0"/>
              <a:t>Or</a:t>
            </a:r>
          </a:p>
          <a:p>
            <a:r>
              <a:rPr lang="en-US" dirty="0"/>
              <a:t>A member of property management will schedule a time to meet with the site ICD to do a complete physical inventory.</a:t>
            </a:r>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960024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13212"/>
            <a:ext cx="10018713" cy="862148"/>
          </a:xfrm>
        </p:spPr>
        <p:txBody>
          <a:bodyPr>
            <a:normAutofit/>
          </a:bodyPr>
          <a:lstStyle/>
          <a:p>
            <a:r>
              <a:rPr lang="en-US" b="1" dirty="0"/>
              <a:t>Annual Inventory Certification</a:t>
            </a:r>
            <a:endParaRPr lang="en-US" b="1" cap="none" dirty="0"/>
          </a:p>
        </p:txBody>
      </p:sp>
      <p:sp>
        <p:nvSpPr>
          <p:cNvPr id="3" name="Content Placeholder 2"/>
          <p:cNvSpPr>
            <a:spLocks noGrp="1"/>
          </p:cNvSpPr>
          <p:nvPr>
            <p:ph idx="1"/>
          </p:nvPr>
        </p:nvSpPr>
        <p:spPr>
          <a:xfrm>
            <a:off x="1484310" y="975361"/>
            <a:ext cx="10018713" cy="4815840"/>
          </a:xfrm>
        </p:spPr>
        <p:txBody>
          <a:bodyPr>
            <a:noAutofit/>
          </a:bodyPr>
          <a:lstStyle/>
          <a:p>
            <a:r>
              <a:rPr lang="en-US" sz="2000" dirty="0"/>
              <a:t>The items listed on the property record report shall be physically identified and each item shall be checked off indicating the information on the property record report is accurate.  Noted differences such as location shall be investigated and corrected as appropriate or alternatively, the item shall be relocated to its assigned location in the individual property record report.</a:t>
            </a:r>
          </a:p>
          <a:p>
            <a:r>
              <a:rPr lang="en-US" sz="2000" dirty="0"/>
              <a:t>Items notated as UTL “unable to locate” during the inventory process shall be reported on the Inventory Discrepancy Form which shall cause a thorough investigation to be made.  Property Management staff along with the ICD will endeavor to locate and/or discern disposition of the item.  If the investigation determines that the item was stolen, the individual property record report shall be so noted, a Plant Security Report completed, and a report filed with the appropriate law enforcement agency describing the missing item and the circumstances surrounding its disappearance. </a:t>
            </a:r>
          </a:p>
        </p:txBody>
      </p:sp>
      <p:sp>
        <p:nvSpPr>
          <p:cNvPr id="4" name="Slide Number Placeholder 3"/>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476148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74172"/>
            <a:ext cx="10018713" cy="775062"/>
          </a:xfrm>
        </p:spPr>
        <p:txBody>
          <a:bodyPr/>
          <a:lstStyle/>
          <a:p>
            <a:r>
              <a:rPr lang="en-US" b="1" dirty="0"/>
              <a:t>Annual Inventory Certification</a:t>
            </a:r>
          </a:p>
        </p:txBody>
      </p:sp>
      <p:sp>
        <p:nvSpPr>
          <p:cNvPr id="3" name="Content Placeholder 2"/>
          <p:cNvSpPr>
            <a:spLocks noGrp="1"/>
          </p:cNvSpPr>
          <p:nvPr>
            <p:ph idx="1"/>
          </p:nvPr>
        </p:nvSpPr>
        <p:spPr>
          <a:xfrm>
            <a:off x="1484310" y="1558833"/>
            <a:ext cx="10018713" cy="4232367"/>
          </a:xfrm>
        </p:spPr>
        <p:txBody>
          <a:bodyPr>
            <a:normAutofit fontScale="92500" lnSpcReduction="10000"/>
          </a:bodyPr>
          <a:lstStyle/>
          <a:p>
            <a:r>
              <a:rPr lang="en-US" dirty="0"/>
              <a:t>The annotated property record report along with the completed Inventory Discrepancy Form must be sent to Property Management along with any supporting documentation of disposition of UTL’s.</a:t>
            </a:r>
          </a:p>
          <a:p>
            <a:r>
              <a:rPr lang="en-US" dirty="0"/>
              <a:t>Upon final verification, the Principal/Site Administrator will be sent an Inventory Certification Form to confirm accuracy and completion of the annual inventory reconciliation.</a:t>
            </a:r>
          </a:p>
          <a:p>
            <a:r>
              <a:rPr lang="en-US" dirty="0"/>
              <a:t>Site Administrators that report UTL items in excess of 2% of their total inventory will be required to submit a plan to provide adequate safeguards to prevent loss, damage, or theft of the property under their management.</a:t>
            </a:r>
          </a:p>
          <a:p>
            <a:r>
              <a:rPr lang="en-US" dirty="0"/>
              <a:t>All items reported as UTL will be removed from the property record for the site and subsequently presented to the School Board for write off.</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732150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6424"/>
            <a:ext cx="10018713" cy="670559"/>
          </a:xfrm>
        </p:spPr>
        <p:txBody>
          <a:bodyPr>
            <a:normAutofit fontScale="90000"/>
          </a:bodyPr>
          <a:lstStyle/>
          <a:p>
            <a:r>
              <a:rPr lang="en-US" b="1" dirty="0"/>
              <a:t>Property Transfer Procedures</a:t>
            </a:r>
          </a:p>
        </p:txBody>
      </p:sp>
      <p:sp>
        <p:nvSpPr>
          <p:cNvPr id="3" name="Content Placeholder 2"/>
          <p:cNvSpPr>
            <a:spLocks noGrp="1"/>
          </p:cNvSpPr>
          <p:nvPr>
            <p:ph idx="1"/>
          </p:nvPr>
        </p:nvSpPr>
        <p:spPr>
          <a:xfrm>
            <a:off x="1484310" y="1140823"/>
            <a:ext cx="10018713" cy="4650378"/>
          </a:xfrm>
        </p:spPr>
        <p:txBody>
          <a:bodyPr>
            <a:normAutofit fontScale="85000" lnSpcReduction="20000"/>
          </a:bodyPr>
          <a:lstStyle/>
          <a:p>
            <a:pPr marL="0" indent="0">
              <a:buNone/>
            </a:pPr>
            <a:endParaRPr lang="en-US" dirty="0"/>
          </a:p>
          <a:p>
            <a:r>
              <a:rPr lang="en-US" dirty="0"/>
              <a:t>The cost center’s ICD will complete a Transfer of Property form, listing all items required for transfer and including all property record numbers and serial numbers.  The Principal or Site Administrator and the ICD should sign the form.</a:t>
            </a:r>
          </a:p>
          <a:p>
            <a:r>
              <a:rPr lang="en-US" dirty="0"/>
              <a:t>A member of the Property Management staff  will call to arrange a time for pickup of the property. The property should be located in a central site, ready to go. Property will be checked against the Transfer of Property form and, upon loading, the Property Management staff member will sign the form to acknowledge receipt of the items. </a:t>
            </a:r>
            <a:endParaRPr lang="en-US" sz="800" dirty="0"/>
          </a:p>
          <a:p>
            <a:r>
              <a:rPr lang="en-US" dirty="0"/>
              <a:t>The ICD should make a copy of the Transfer of Property form with all signatures for the cost center’s records and return the original to the driver before the driver leaves the site.</a:t>
            </a:r>
          </a:p>
          <a:p>
            <a:endParaRPr lang="en-US" sz="2400" b="1" cap="all" dirty="0">
              <a:solidFill>
                <a:prstClr val="black"/>
              </a:solidFill>
              <a:ea typeface="+mj-ea"/>
              <a:cs typeface="+mj-cs"/>
            </a:endParaRPr>
          </a:p>
          <a:p>
            <a:r>
              <a:rPr lang="en-US" sz="2400" b="1" cap="all" dirty="0">
                <a:solidFill>
                  <a:prstClr val="black"/>
                </a:solidFill>
                <a:ea typeface="+mj-ea"/>
                <a:cs typeface="+mj-cs"/>
              </a:rPr>
              <a:t>NO MATERIALS WILL BE ACCEPTED BY THE Property Management department WITHOUT APPROPRIATE COMPLETED FORMS</a:t>
            </a:r>
            <a:r>
              <a:rPr lang="en-US" sz="2900" b="1" cap="all" dirty="0">
                <a:solidFill>
                  <a:prstClr val="black"/>
                </a:solidFill>
                <a:ea typeface="+mj-ea"/>
                <a:cs typeface="+mj-cs"/>
              </a:rPr>
              <a:t>.</a:t>
            </a:r>
            <a:endParaRPr lang="en-US" dirty="0"/>
          </a:p>
          <a:p>
            <a:endParaRPr lang="en-US" b="1" dirty="0"/>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85606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	</a:t>
            </a:r>
          </a:p>
        </p:txBody>
      </p:sp>
      <p:sp>
        <p:nvSpPr>
          <p:cNvPr id="3" name="Content Placeholder 2"/>
          <p:cNvSpPr>
            <a:spLocks noGrp="1"/>
          </p:cNvSpPr>
          <p:nvPr>
            <p:ph idx="1"/>
          </p:nvPr>
        </p:nvSpPr>
        <p:spPr>
          <a:xfrm>
            <a:off x="1484310" y="2328796"/>
            <a:ext cx="10018713" cy="3124201"/>
          </a:xfrm>
        </p:spPr>
        <p:txBody>
          <a:bodyPr>
            <a:normAutofit lnSpcReduction="10000"/>
          </a:bodyPr>
          <a:lstStyle/>
          <a:p>
            <a:pPr marL="0" indent="0">
              <a:buNone/>
            </a:pPr>
            <a:endParaRPr lang="en-US" dirty="0"/>
          </a:p>
          <a:p>
            <a:pPr marL="0" indent="0">
              <a:buNone/>
            </a:pPr>
            <a:r>
              <a:rPr lang="en-US" sz="2800" dirty="0"/>
              <a:t>To provide procedures for the accountability of all capital and non-capital assets that are the property of the District.  All property is owned by the District and not by a specific individual, department or school. Capital assets are tracked in the District’s inventory software system (SKYWARD) in accordance with the procedures provided herein.</a:t>
            </a:r>
          </a:p>
          <a:p>
            <a:pPr marL="0" indent="0">
              <a:buNone/>
            </a:pPr>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496306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130630"/>
            <a:ext cx="9603275" cy="1140822"/>
          </a:xfrm>
        </p:spPr>
        <p:txBody>
          <a:bodyPr>
            <a:normAutofit/>
          </a:bodyPr>
          <a:lstStyle/>
          <a:p>
            <a:r>
              <a:rPr lang="en-US" b="1" dirty="0"/>
              <a:t>Donation of Property to the Board</a:t>
            </a:r>
          </a:p>
        </p:txBody>
      </p:sp>
      <p:sp>
        <p:nvSpPr>
          <p:cNvPr id="3" name="Content Placeholder 2"/>
          <p:cNvSpPr>
            <a:spLocks noGrp="1"/>
          </p:cNvSpPr>
          <p:nvPr>
            <p:ph idx="1"/>
          </p:nvPr>
        </p:nvSpPr>
        <p:spPr>
          <a:xfrm>
            <a:off x="1451579" y="1132114"/>
            <a:ext cx="9603275" cy="4943009"/>
          </a:xfrm>
        </p:spPr>
        <p:txBody>
          <a:bodyPr>
            <a:normAutofit fontScale="92500" lnSpcReduction="10000"/>
          </a:bodyPr>
          <a:lstStyle/>
          <a:p>
            <a:r>
              <a:rPr lang="en-US" dirty="0"/>
              <a:t>Property may be donated to the Board without expenditure of funds other than shipping costs. The procedure and documentation required for the donated item(s) depends on the benefiting site.</a:t>
            </a:r>
          </a:p>
          <a:p>
            <a:r>
              <a:rPr lang="en-US" dirty="0"/>
              <a:t>Prior to acceptance of donated property, the Site Manager should send a memo to the Property Management department detailing the following information about the item(s):</a:t>
            </a:r>
          </a:p>
          <a:p>
            <a:r>
              <a:rPr lang="en-US" dirty="0"/>
              <a:t>• Itemized list of donated items, with complete descriptions </a:t>
            </a:r>
          </a:p>
          <a:p>
            <a:r>
              <a:rPr lang="en-US" dirty="0"/>
              <a:t>• Value (cost or fair market value)</a:t>
            </a:r>
          </a:p>
          <a:p>
            <a:r>
              <a:rPr lang="en-US" dirty="0"/>
              <a:t>• Site and Funding Code to which the property is to be assigned</a:t>
            </a:r>
          </a:p>
          <a:p>
            <a:r>
              <a:rPr lang="en-US" dirty="0"/>
              <a:t>• Name and address of the donor</a:t>
            </a:r>
          </a:p>
          <a:p>
            <a:r>
              <a:rPr lang="en-US" dirty="0"/>
              <a:t>A copy of the memorandum should be maintained on file with the Site Manager or designee.</a:t>
            </a:r>
          </a:p>
        </p:txBody>
      </p:sp>
      <p:sp>
        <p:nvSpPr>
          <p:cNvPr id="4" name="Slide Number Placeholder 3"/>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254938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30629"/>
            <a:ext cx="9909528" cy="783771"/>
          </a:xfrm>
        </p:spPr>
        <p:txBody>
          <a:bodyPr>
            <a:normAutofit/>
          </a:bodyPr>
          <a:lstStyle/>
          <a:p>
            <a:r>
              <a:rPr lang="en-US" b="1" dirty="0">
                <a:solidFill>
                  <a:prstClr val="black"/>
                </a:solidFill>
              </a:rPr>
              <a:t>Donation of Board Property</a:t>
            </a:r>
            <a:endParaRPr lang="en-US" b="1" dirty="0"/>
          </a:p>
        </p:txBody>
      </p:sp>
      <p:sp>
        <p:nvSpPr>
          <p:cNvPr id="3" name="Content Placeholder 2"/>
          <p:cNvSpPr>
            <a:spLocks noGrp="1"/>
          </p:cNvSpPr>
          <p:nvPr>
            <p:ph idx="1"/>
          </p:nvPr>
        </p:nvSpPr>
        <p:spPr>
          <a:xfrm>
            <a:off x="1484310" y="1464500"/>
            <a:ext cx="10018713" cy="3124201"/>
          </a:xfrm>
        </p:spPr>
        <p:txBody>
          <a:bodyPr>
            <a:normAutofit fontScale="92500" lnSpcReduction="10000"/>
          </a:bodyPr>
          <a:lstStyle/>
          <a:p>
            <a:r>
              <a:rPr lang="en-US" dirty="0"/>
              <a:t>Items to be donated must be made available for inspection by other cost centers to see if there are any items that can be used at other locations</a:t>
            </a:r>
          </a:p>
          <a:p>
            <a:endParaRPr lang="en-US" dirty="0"/>
          </a:p>
          <a:p>
            <a:r>
              <a:rPr lang="en-US" b="1" dirty="0"/>
              <a:t>It’s important to remember that a cost center cannot unilaterally decide to dispose of (donate or junk) a piece of property unless such disposition first has been approved by the Property Management department. To initiate the process, the cost center submits a completed Transfer of Property form indicating its intent.</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2908352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90813"/>
            <a:ext cx="10018713" cy="1752599"/>
          </a:xfrm>
        </p:spPr>
        <p:txBody>
          <a:bodyPr/>
          <a:lstStyle/>
          <a:p>
            <a:r>
              <a:rPr lang="en-US" b="1" dirty="0"/>
              <a:t>Transfer of Property</a:t>
            </a:r>
          </a:p>
        </p:txBody>
      </p:sp>
      <p:sp>
        <p:nvSpPr>
          <p:cNvPr id="3" name="Content Placeholder 2"/>
          <p:cNvSpPr>
            <a:spLocks noGrp="1"/>
          </p:cNvSpPr>
          <p:nvPr>
            <p:ph idx="1"/>
          </p:nvPr>
        </p:nvSpPr>
        <p:spPr>
          <a:xfrm>
            <a:off x="1346523" y="1815229"/>
            <a:ext cx="10018713" cy="3124201"/>
          </a:xfrm>
        </p:spPr>
        <p:txBody>
          <a:bodyPr>
            <a:normAutofit fontScale="92500" lnSpcReduction="10000"/>
          </a:bodyPr>
          <a:lstStyle/>
          <a:p>
            <a:pPr lvl="0"/>
            <a:r>
              <a:rPr lang="en-US" b="1" dirty="0"/>
              <a:t>Property may be transferred for the following reasons:</a:t>
            </a:r>
            <a:endParaRPr lang="en-US" sz="1800" dirty="0"/>
          </a:p>
          <a:p>
            <a:pPr lvl="1"/>
            <a:r>
              <a:rPr lang="en-US" dirty="0"/>
              <a:t>When property can be used by another cost center.</a:t>
            </a:r>
            <a:endParaRPr lang="en-US" sz="1600" dirty="0"/>
          </a:p>
          <a:p>
            <a:pPr lvl="1"/>
            <a:r>
              <a:rPr lang="en-US" dirty="0"/>
              <a:t>When an employee is changing cost centers and </a:t>
            </a:r>
            <a:r>
              <a:rPr lang="en-US" u="heavy" dirty="0"/>
              <a:t>has permission </a:t>
            </a:r>
            <a:r>
              <a:rPr lang="en-US" dirty="0"/>
              <a:t>from the sending and receiving Department Director or Principal to take property with him/her.</a:t>
            </a:r>
            <a:endParaRPr lang="en-US" sz="1600" dirty="0"/>
          </a:p>
          <a:p>
            <a:pPr lvl="1"/>
            <a:r>
              <a:rPr lang="en-US" dirty="0"/>
              <a:t>When special needs property accompanies a student from one school to another.</a:t>
            </a:r>
            <a:endParaRPr lang="en-US" sz="1600" dirty="0"/>
          </a:p>
          <a:p>
            <a:pPr lvl="1"/>
            <a:r>
              <a:rPr lang="en-US" dirty="0"/>
              <a:t>When property is located during an annual inventory and it is not on the inventory of the cost center that is being inventoried.</a:t>
            </a:r>
            <a:endParaRPr lang="en-US" sz="1600" dirty="0"/>
          </a:p>
          <a:p>
            <a:pPr lvl="1"/>
            <a:r>
              <a:rPr lang="en-US" dirty="0"/>
              <a:t>When property is sent to surplus for removal.</a:t>
            </a:r>
            <a:endParaRPr lang="en-US" sz="1600" dirty="0"/>
          </a:p>
          <a:p>
            <a:pPr marL="0" indent="0">
              <a:buNone/>
            </a:pP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22</a:t>
            </a:fld>
            <a:endParaRPr lang="en-US" dirty="0"/>
          </a:p>
        </p:txBody>
      </p:sp>
    </p:spTree>
    <p:extLst>
      <p:ext uri="{BB962C8B-B14F-4D97-AF65-F5344CB8AC3E}">
        <p14:creationId xmlns:p14="http://schemas.microsoft.com/office/powerpoint/2010/main" val="299105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8318"/>
            <a:ext cx="10018713" cy="1752599"/>
          </a:xfrm>
        </p:spPr>
        <p:txBody>
          <a:bodyPr/>
          <a:lstStyle/>
          <a:p>
            <a:r>
              <a:rPr lang="en-US" b="1" dirty="0">
                <a:solidFill>
                  <a:prstClr val="black"/>
                </a:solidFill>
              </a:rPr>
              <a:t>Transfer of Property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3971709"/>
          </a:xfrm>
        </p:spPr>
        <p:txBody>
          <a:bodyPr/>
          <a:lstStyle/>
          <a:p>
            <a:pPr lvl="0"/>
            <a:r>
              <a:rPr lang="en-US" b="1" dirty="0"/>
              <a:t>The Transfer of Property form should be completed as follows</a:t>
            </a:r>
            <a:r>
              <a:rPr lang="en-US" dirty="0"/>
              <a:t>:</a:t>
            </a:r>
            <a:endParaRPr lang="en-US" sz="1800" dirty="0"/>
          </a:p>
          <a:p>
            <a:pPr lvl="1"/>
            <a:r>
              <a:rPr lang="en-US" sz="2000" dirty="0"/>
              <a:t>The “Transfer By” line is be completed by a representative of the sending cost center.</a:t>
            </a:r>
            <a:endParaRPr lang="en-US" dirty="0"/>
          </a:p>
          <a:p>
            <a:pPr lvl="1"/>
            <a:r>
              <a:rPr lang="en-US" sz="2000" dirty="0"/>
              <a:t>The “Transfer to another school or department” item (B) should be checked and the receiving location should be indicated.</a:t>
            </a:r>
            <a:endParaRPr lang="en-US" dirty="0"/>
          </a:p>
          <a:p>
            <a:pPr lvl="1"/>
            <a:r>
              <a:rPr lang="en-US" sz="2000" dirty="0"/>
              <a:t>In the space provided list: asset ID number, description &amp; serial number of the property that is being transferred.</a:t>
            </a:r>
            <a:endParaRPr lang="en-US" dirty="0"/>
          </a:p>
          <a:p>
            <a:pPr lvl="1"/>
            <a:r>
              <a:rPr lang="en-US" sz="2000" dirty="0"/>
              <a:t>If the property was located during an annual inventory, the room number should be included with the description.</a:t>
            </a:r>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2485138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577" y="0"/>
            <a:ext cx="10018713" cy="1752599"/>
          </a:xfrm>
        </p:spPr>
        <p:txBody>
          <a:bodyPr/>
          <a:lstStyle/>
          <a:p>
            <a:r>
              <a:rPr lang="en-US" b="1" dirty="0">
                <a:solidFill>
                  <a:prstClr val="black"/>
                </a:solidFill>
              </a:rPr>
              <a:t>Transfer of Property </a:t>
            </a:r>
            <a:r>
              <a:rPr lang="en-US" dirty="0"/>
              <a:t>c</a:t>
            </a:r>
            <a:r>
              <a:rPr lang="en-US" cap="none" dirty="0"/>
              <a:t>ontinued…</a:t>
            </a:r>
            <a:endParaRPr lang="en-US" dirty="0"/>
          </a:p>
        </p:txBody>
      </p:sp>
      <p:sp>
        <p:nvSpPr>
          <p:cNvPr id="3" name="Content Placeholder 2"/>
          <p:cNvSpPr>
            <a:spLocks noGrp="1"/>
          </p:cNvSpPr>
          <p:nvPr>
            <p:ph idx="1"/>
          </p:nvPr>
        </p:nvSpPr>
        <p:spPr>
          <a:xfrm>
            <a:off x="1371577" y="2247764"/>
            <a:ext cx="10018713" cy="3124201"/>
          </a:xfrm>
        </p:spPr>
        <p:txBody>
          <a:bodyPr>
            <a:normAutofit fontScale="92500" lnSpcReduction="10000"/>
          </a:bodyPr>
          <a:lstStyle/>
          <a:p>
            <a:r>
              <a:rPr lang="en-US" dirty="0"/>
              <a:t>When the transfers are returned to the Property Management department with signatures from both the sending and receiving cost centers, the property will then be transferred in the Skyward software system.</a:t>
            </a:r>
          </a:p>
          <a:p>
            <a:endParaRPr lang="en-US" dirty="0"/>
          </a:p>
          <a:p>
            <a:r>
              <a:rPr lang="en-US" dirty="0"/>
              <a:t> </a:t>
            </a:r>
            <a:r>
              <a:rPr lang="en-US" b="1" dirty="0"/>
              <a:t> Removing Property from Assigned Cost Center</a:t>
            </a:r>
            <a:endParaRPr lang="en-US" dirty="0"/>
          </a:p>
          <a:p>
            <a:pPr marL="457200" lvl="1" indent="0">
              <a:buNone/>
            </a:pPr>
            <a:r>
              <a:rPr lang="en-US" dirty="0"/>
              <a:t>Any time tagged property leaves an assigned cost center, written authorization must be obtained from the cost center administrator/director.   A Transfer of Property or Temporary Removal of Property form must be completed.</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2906491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US" b="1" dirty="0">
                <a:solidFill>
                  <a:prstClr val="black"/>
                </a:solidFill>
              </a:rPr>
              <a:t>Transfer of Property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4034339"/>
          </a:xfrm>
        </p:spPr>
        <p:txBody>
          <a:bodyPr>
            <a:normAutofit/>
          </a:bodyPr>
          <a:lstStyle/>
          <a:p>
            <a:r>
              <a:rPr lang="en-US" sz="2400" dirty="0"/>
              <a:t>The form must be signed by the administrator/director of the cost center and the individual removing the equipment.  </a:t>
            </a:r>
          </a:p>
          <a:p>
            <a:r>
              <a:rPr lang="en-US" sz="2400" dirty="0"/>
              <a:t>In addition, the fixed asset number, asset description and serial number of the item(s) must be indicated on the Transfer of Property form. </a:t>
            </a:r>
          </a:p>
          <a:p>
            <a:r>
              <a:rPr lang="en-US" sz="2400" dirty="0"/>
              <a:t>Any employee who either removes equipment or permits the removal of equipment from LCS property without proper authorization could be subject to disciplinary action up to and including termination of employment.</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34229963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4623" y="0"/>
            <a:ext cx="10018713" cy="1752599"/>
          </a:xfrm>
        </p:spPr>
        <p:txBody>
          <a:bodyPr>
            <a:normAutofit/>
          </a:bodyPr>
          <a:lstStyle/>
          <a:p>
            <a:r>
              <a:rPr lang="en-US" b="1" dirty="0">
                <a:solidFill>
                  <a:prstClr val="black"/>
                </a:solidFill>
              </a:rPr>
              <a:t>Transfer of Property </a:t>
            </a:r>
            <a:r>
              <a:rPr lang="en-US" dirty="0"/>
              <a:t>c</a:t>
            </a:r>
            <a:r>
              <a:rPr lang="en-US" cap="none" dirty="0"/>
              <a:t>ontinued…</a:t>
            </a:r>
            <a:br>
              <a:rPr lang="en-US" dirty="0"/>
            </a:br>
            <a:endParaRPr lang="en-US" dirty="0"/>
          </a:p>
        </p:txBody>
      </p:sp>
      <p:sp>
        <p:nvSpPr>
          <p:cNvPr id="3" name="Content Placeholder 2"/>
          <p:cNvSpPr>
            <a:spLocks noGrp="1"/>
          </p:cNvSpPr>
          <p:nvPr>
            <p:ph idx="1"/>
          </p:nvPr>
        </p:nvSpPr>
        <p:spPr>
          <a:xfrm>
            <a:off x="1348581" y="1514691"/>
            <a:ext cx="9603275" cy="4059391"/>
          </a:xfrm>
        </p:spPr>
        <p:txBody>
          <a:bodyPr>
            <a:normAutofit fontScale="92500" lnSpcReduction="10000"/>
          </a:bodyPr>
          <a:lstStyle/>
          <a:p>
            <a:r>
              <a:rPr lang="en-US" dirty="0"/>
              <a:t>Transferring Equipment to Another Cost Center – When permanently transferring equipment to another cost center a Transfer of Property form must be completed and the original must be sent to the Property Management department. </a:t>
            </a:r>
          </a:p>
          <a:p>
            <a:r>
              <a:rPr lang="en-US" dirty="0"/>
              <a:t>The Transfer of Property form must have all required signatures.  Although the equipment may be located at non-LCD locations, the ownership of that equipment remains with LCS.  </a:t>
            </a:r>
          </a:p>
          <a:p>
            <a:r>
              <a:rPr lang="en-US" dirty="0"/>
              <a:t>If outside agencies with such equipment determine that these items are of no further use to them, arrangements should be made as soon as possible for the equipment to be returned to the overseeing LCS department or sent to the Surplus Warehouse.</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70897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52599"/>
          </a:xfrm>
        </p:spPr>
        <p:txBody>
          <a:bodyPr/>
          <a:lstStyle/>
          <a:p>
            <a:r>
              <a:rPr lang="en-US" b="1" dirty="0">
                <a:solidFill>
                  <a:prstClr val="black"/>
                </a:solidFill>
              </a:rPr>
              <a:t>Transfer of Property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4109495"/>
          </a:xfrm>
        </p:spPr>
        <p:txBody>
          <a:bodyPr>
            <a:normAutofit fontScale="92500" lnSpcReduction="10000"/>
          </a:bodyPr>
          <a:lstStyle/>
          <a:p>
            <a:r>
              <a:rPr lang="en-US" b="1" u="sng" dirty="0"/>
              <a:t>Permanent Transfer / Donations to Non-LCS Facilities</a:t>
            </a:r>
            <a:r>
              <a:rPr lang="en-US" u="sng" dirty="0"/>
              <a:t> </a:t>
            </a:r>
            <a:r>
              <a:rPr lang="en-US" dirty="0"/>
              <a:t>– From time to time, it may be determined that equipment assigned to non-LCS facilities on a temporary basis should be transferred to those agencies permanently.  In these cases, the LCS Board must approve the transfer.  </a:t>
            </a:r>
          </a:p>
          <a:p>
            <a:r>
              <a:rPr lang="en-US" dirty="0"/>
              <a:t>A letter setting forth the rationale and other details of the transfer, along with the fixed asset number(s), asset description, historical cost and net book value, must be completed by the applicable ICD and forwarded to the Property Management department. </a:t>
            </a:r>
          </a:p>
          <a:p>
            <a:r>
              <a:rPr lang="en-US" dirty="0"/>
              <a:t>The matter will then be submitted to the LCS Board for official action.  Once approved by the Board, Property Management will remove the item(s) from the cost center’s inventory.</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25086062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9571" y="0"/>
            <a:ext cx="10018713" cy="1752599"/>
          </a:xfrm>
        </p:spPr>
        <p:txBody>
          <a:bodyPr/>
          <a:lstStyle/>
          <a:p>
            <a:r>
              <a:rPr lang="en-US" b="1" dirty="0">
                <a:solidFill>
                  <a:prstClr val="black"/>
                </a:solidFill>
              </a:rPr>
              <a:t>Transfer of Property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4172126"/>
          </a:xfrm>
        </p:spPr>
        <p:txBody>
          <a:bodyPr>
            <a:normAutofit fontScale="92500"/>
          </a:bodyPr>
          <a:lstStyle/>
          <a:p>
            <a:r>
              <a:rPr lang="en-US" b="1" u="sng" dirty="0"/>
              <a:t>Repairing Equipment</a:t>
            </a:r>
            <a:r>
              <a:rPr lang="en-US" u="sng" dirty="0"/>
              <a:t> </a:t>
            </a:r>
            <a:r>
              <a:rPr lang="en-US" dirty="0"/>
              <a:t>– From time to time, it may become necessary to have equipment repaired. Regardless of whether the repair work is performed by the District or by an outside vendor, a Temporary Removal of Property form must be completed and signed by the ICD prior to removal of the item(s) from the cost center.  </a:t>
            </a:r>
          </a:p>
          <a:p>
            <a:r>
              <a:rPr lang="en-US" dirty="0"/>
              <a:t>Documentation must be on file showing that the removal was approved by the ICD.  A copy of the Transfer of Property form must be maintained by the ICD in a central location, within a three-ring binder or a folder.  </a:t>
            </a:r>
          </a:p>
          <a:p>
            <a:r>
              <a:rPr lang="en-US" dirty="0"/>
              <a:t>In the event the equipment is determined by an outside vendor to be unrepairable, a Transfer of Property form must be completed to transfer the equipment to surplus.</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9256893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9676" y="0"/>
            <a:ext cx="10018713" cy="1752599"/>
          </a:xfrm>
        </p:spPr>
        <p:txBody>
          <a:bodyPr/>
          <a:lstStyle/>
          <a:p>
            <a:r>
              <a:rPr lang="en-US" b="1" dirty="0">
                <a:solidFill>
                  <a:prstClr val="black"/>
                </a:solidFill>
              </a:rPr>
              <a:t>Transfer of Property </a:t>
            </a:r>
            <a:r>
              <a:rPr lang="en-US" dirty="0"/>
              <a:t>c</a:t>
            </a:r>
            <a:r>
              <a:rPr lang="en-US" cap="none" dirty="0"/>
              <a:t>ontinued…</a:t>
            </a:r>
            <a:endParaRPr lang="en-US" dirty="0"/>
          </a:p>
        </p:txBody>
      </p:sp>
      <p:sp>
        <p:nvSpPr>
          <p:cNvPr id="3" name="Content Placeholder 2"/>
          <p:cNvSpPr>
            <a:spLocks noGrp="1"/>
          </p:cNvSpPr>
          <p:nvPr>
            <p:ph idx="1"/>
          </p:nvPr>
        </p:nvSpPr>
        <p:spPr>
          <a:xfrm>
            <a:off x="1659675" y="1752599"/>
            <a:ext cx="10018713" cy="3124201"/>
          </a:xfrm>
        </p:spPr>
        <p:txBody>
          <a:bodyPr>
            <a:normAutofit/>
          </a:bodyPr>
          <a:lstStyle/>
          <a:p>
            <a:r>
              <a:rPr lang="en-US" sz="2400" dirty="0"/>
              <a:t>The same requirements hold true for the transfer/donation of any other property to an outside agency.  Any equipment reported as lost, damaged or stolen by a non-LCS location must be supported by a Plant Security Report and police report and forwarded to Property Management.</a:t>
            </a:r>
          </a:p>
        </p:txBody>
      </p:sp>
      <p:sp>
        <p:nvSpPr>
          <p:cNvPr id="4" name="Slide Number Placeholder 3"/>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1514442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Inventory Control Designee (ICD)</a:t>
            </a:r>
            <a:r>
              <a:rPr lang="en-US" sz="3600" dirty="0"/>
              <a:t> </a:t>
            </a:r>
            <a:r>
              <a:rPr lang="en-US" sz="3600" b="1" dirty="0"/>
              <a:t>Responsibilities</a:t>
            </a:r>
          </a:p>
        </p:txBody>
      </p:sp>
      <p:sp>
        <p:nvSpPr>
          <p:cNvPr id="3" name="Content Placeholder 2"/>
          <p:cNvSpPr>
            <a:spLocks noGrp="1"/>
          </p:cNvSpPr>
          <p:nvPr>
            <p:ph idx="1"/>
          </p:nvPr>
        </p:nvSpPr>
        <p:spPr>
          <a:xfrm>
            <a:off x="1451579" y="2015732"/>
            <a:ext cx="9603275" cy="4216524"/>
          </a:xfrm>
        </p:spPr>
        <p:txBody>
          <a:bodyPr>
            <a:normAutofit fontScale="92500" lnSpcReduction="10000"/>
          </a:bodyPr>
          <a:lstStyle/>
          <a:p>
            <a:pPr lvl="0"/>
            <a:r>
              <a:rPr lang="en-US" dirty="0"/>
              <a:t>Responsible for the day-to-day inventory activities and processes within the cost center. The ICD is charged with ensuring that all tangible personal property – including capital assets, attractive items, and consumable property are inventoried appropriately and records are updated to reflect the correct model, type, serial number and assigned location (department, building and room number).  These responsibilities should include the following functions:</a:t>
            </a:r>
          </a:p>
          <a:p>
            <a:pPr lvl="1"/>
            <a:r>
              <a:rPr lang="en-US" sz="2200" dirty="0"/>
              <a:t>Assist Property Management with the annual inventory certification.</a:t>
            </a:r>
          </a:p>
          <a:p>
            <a:pPr lvl="1"/>
            <a:r>
              <a:rPr lang="en-US" sz="2200" dirty="0"/>
              <a:t>Utilize appropriate forms and approvals for recording the movement and disposition of property.</a:t>
            </a:r>
          </a:p>
          <a:p>
            <a:pPr lvl="1"/>
            <a:r>
              <a:rPr lang="en-US" sz="2200" dirty="0"/>
              <a:t>Storing equipment in environmentally suitable locations to prevent corrosion, contamination and damage of sensitive parts.</a:t>
            </a:r>
          </a:p>
        </p:txBody>
      </p:sp>
      <p:sp>
        <p:nvSpPr>
          <p:cNvPr id="5" name="Slide Number Placeholder 4"/>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39879102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35"/>
            <a:ext cx="10018713" cy="1752599"/>
          </a:xfrm>
        </p:spPr>
        <p:txBody>
          <a:bodyPr/>
          <a:lstStyle/>
          <a:p>
            <a:r>
              <a:rPr lang="en-US" b="1" dirty="0"/>
              <a:t>Renovation Projects or Facility Closures</a:t>
            </a:r>
          </a:p>
        </p:txBody>
      </p:sp>
      <p:sp>
        <p:nvSpPr>
          <p:cNvPr id="3" name="Content Placeholder 2"/>
          <p:cNvSpPr>
            <a:spLocks noGrp="1"/>
          </p:cNvSpPr>
          <p:nvPr>
            <p:ph idx="1"/>
          </p:nvPr>
        </p:nvSpPr>
        <p:spPr/>
        <p:txBody>
          <a:bodyPr>
            <a:normAutofit lnSpcReduction="10000"/>
          </a:bodyPr>
          <a:lstStyle/>
          <a:p>
            <a:r>
              <a:rPr lang="en-US" sz="2400" dirty="0"/>
              <a:t>The following steps should be followed if storage of property is necessary as a result of renovations or a facility closure at a cost center:</a:t>
            </a:r>
          </a:p>
          <a:p>
            <a:pPr lvl="1"/>
            <a:r>
              <a:rPr lang="en-US" sz="2000" dirty="0"/>
              <a:t>Prior to the start of a project, a finalized inventory should be conducted.</a:t>
            </a:r>
          </a:p>
          <a:p>
            <a:pPr lvl="1"/>
            <a:r>
              <a:rPr lang="en-US" sz="2000" dirty="0"/>
              <a:t>The Inventory Control Designee (ICD) on site will work with the designated Property Management staff member and the Project Coordinator to screen, tag or label all furniture and property to designate it for removal, surplus or relocation. The ICD should have the authority to make appropriate decisions regarding the classification of items.</a:t>
            </a:r>
          </a:p>
          <a:p>
            <a:pPr lvl="1"/>
            <a:endParaRPr lang="en-US" sz="2000" dirty="0"/>
          </a:p>
        </p:txBody>
      </p:sp>
      <p:sp>
        <p:nvSpPr>
          <p:cNvPr id="4" name="Slide Number Placeholder 3"/>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2845688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8318"/>
            <a:ext cx="10018713" cy="1752599"/>
          </a:xfrm>
        </p:spPr>
        <p:txBody>
          <a:bodyPr/>
          <a:lstStyle/>
          <a:p>
            <a:r>
              <a:rPr lang="en-US" b="1" dirty="0"/>
              <a:t>Renovation Projects or </a:t>
            </a:r>
            <a:br>
              <a:rPr lang="en-US" b="1" dirty="0"/>
            </a:br>
            <a:r>
              <a:rPr lang="en-US" b="1" dirty="0"/>
              <a:t>Facility Closures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3971709"/>
          </a:xfrm>
        </p:spPr>
        <p:txBody>
          <a:bodyPr>
            <a:noAutofit/>
          </a:bodyPr>
          <a:lstStyle/>
          <a:p>
            <a:pPr lvl="0"/>
            <a:r>
              <a:rPr lang="en-US" sz="1800" dirty="0"/>
              <a:t>A separate secured storage place (possibly storage trailers) will be provided for items marked for removal, items marked for surplus, and items marked for relocation. The ICD will inventory each item as it is stored and create a master list for each space. </a:t>
            </a:r>
          </a:p>
          <a:p>
            <a:pPr lvl="0"/>
            <a:r>
              <a:rPr lang="en-US" sz="1800" dirty="0"/>
              <a:t>No items will be added to or removed from the secured storage space without the direct involvement of and approval by the ICD on site. This process will assist the Property Management staff as it conducts annual inventories.</a:t>
            </a:r>
          </a:p>
          <a:p>
            <a:pPr lvl="0"/>
            <a:r>
              <a:rPr lang="en-US" sz="1800" dirty="0"/>
              <a:t>The ICD will work with the designated Property Management staff member to create the appropriate inventory forms for items marked for removal, surplus or relocation. A trailer designated for surplus shall contain the Transfer of Property Form in an envelope at the back of the trailer before it is closed.</a:t>
            </a:r>
          </a:p>
          <a:p>
            <a:endParaRPr lang="en-US" sz="1800" dirty="0"/>
          </a:p>
        </p:txBody>
      </p:sp>
      <p:sp>
        <p:nvSpPr>
          <p:cNvPr id="4" name="Slide Number Placeholder 3"/>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29035055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993" y="0"/>
            <a:ext cx="10018713" cy="1752599"/>
          </a:xfrm>
        </p:spPr>
        <p:txBody>
          <a:bodyPr>
            <a:normAutofit/>
          </a:bodyPr>
          <a:lstStyle/>
          <a:p>
            <a:r>
              <a:rPr lang="en-US" b="1" dirty="0"/>
              <a:t>Renovation Projects or </a:t>
            </a:r>
            <a:br>
              <a:rPr lang="en-US" b="1" dirty="0"/>
            </a:br>
            <a:r>
              <a:rPr lang="en-US" b="1" dirty="0"/>
              <a:t>Facility Closures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4247282"/>
          </a:xfrm>
        </p:spPr>
        <p:txBody>
          <a:bodyPr>
            <a:normAutofit lnSpcReduction="10000"/>
          </a:bodyPr>
          <a:lstStyle/>
          <a:p>
            <a:pPr lvl="0"/>
            <a:r>
              <a:rPr lang="en-US" sz="2100" dirty="0"/>
              <a:t>The ICD will coordinate with the appropriate personnel to have items hauled away for removal and items delivered to surplus property. </a:t>
            </a:r>
            <a:r>
              <a:rPr lang="en-US" sz="2100" b="1" dirty="0"/>
              <a:t>No item will be moved without the appropriate inventory forms on hand.</a:t>
            </a:r>
            <a:endParaRPr lang="en-US" sz="2100" dirty="0"/>
          </a:p>
          <a:p>
            <a:pPr lvl="0"/>
            <a:endParaRPr lang="en-US" sz="500" dirty="0"/>
          </a:p>
          <a:p>
            <a:pPr lvl="0"/>
            <a:r>
              <a:rPr lang="en-US" sz="2100" dirty="0"/>
              <a:t>The ICD will coordinate with school staff, facilities staff and property management staff to schedule the relocation of items.  Each item will be inventoried as it is delivered to a new space.  A designated time will be arranged by the ICD for other cost centers to inspect items marked for surplus property.  </a:t>
            </a:r>
          </a:p>
          <a:p>
            <a:pPr lvl="0"/>
            <a:endParaRPr lang="en-US" sz="500" dirty="0"/>
          </a:p>
          <a:p>
            <a:pPr lvl="0"/>
            <a:r>
              <a:rPr lang="en-US" sz="2100" dirty="0"/>
              <a:t>The ICD will tag each item wanted by another cost center. The receiving cost center will be responsible for arranging for the moving of the items in a timely fashion.  </a:t>
            </a:r>
            <a:r>
              <a:rPr lang="en-US" sz="2100" b="1" dirty="0"/>
              <a:t>No item will be moved without the appropriate inventory forms on hand.</a:t>
            </a:r>
            <a:endParaRPr lang="en-US" sz="2100"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1504535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0"/>
            <a:ext cx="10018713" cy="1752599"/>
          </a:xfrm>
        </p:spPr>
        <p:txBody>
          <a:bodyPr>
            <a:normAutofit/>
          </a:bodyPr>
          <a:lstStyle/>
          <a:p>
            <a:r>
              <a:rPr lang="en-US" b="1" dirty="0"/>
              <a:t>Renovation Projects or </a:t>
            </a:r>
            <a:br>
              <a:rPr lang="en-US" b="1" dirty="0"/>
            </a:br>
            <a:r>
              <a:rPr lang="en-US" b="1" dirty="0"/>
              <a:t>Facility Closures </a:t>
            </a:r>
            <a:r>
              <a:rPr lang="en-US" dirty="0"/>
              <a:t>c</a:t>
            </a:r>
            <a:r>
              <a:rPr lang="en-US" cap="none" dirty="0"/>
              <a:t>ontinued…</a:t>
            </a:r>
            <a:endParaRPr lang="en-US" dirty="0"/>
          </a:p>
        </p:txBody>
      </p:sp>
      <p:sp>
        <p:nvSpPr>
          <p:cNvPr id="3" name="Content Placeholder 2"/>
          <p:cNvSpPr>
            <a:spLocks noGrp="1"/>
          </p:cNvSpPr>
          <p:nvPr>
            <p:ph idx="1"/>
          </p:nvPr>
        </p:nvSpPr>
        <p:spPr>
          <a:xfrm>
            <a:off x="1371576" y="1752599"/>
            <a:ext cx="10018713" cy="3124201"/>
          </a:xfrm>
        </p:spPr>
        <p:txBody>
          <a:bodyPr/>
          <a:lstStyle/>
          <a:p>
            <a:pPr lvl="0"/>
            <a:r>
              <a:rPr lang="en-US" sz="2400" dirty="0"/>
              <a:t>Immediately after a project has been completed, a physical inventory should be conducted. Depending on the status of the project, this inventory should be done after each phase or building is completed.</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1511651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520" y="0"/>
            <a:ext cx="10018713" cy="1752599"/>
          </a:xfrm>
        </p:spPr>
        <p:txBody>
          <a:bodyPr/>
          <a:lstStyle/>
          <a:p>
            <a:r>
              <a:rPr lang="en-US" b="1" dirty="0"/>
              <a:t>New construction</a:t>
            </a:r>
          </a:p>
        </p:txBody>
      </p:sp>
      <p:sp>
        <p:nvSpPr>
          <p:cNvPr id="3" name="Content Placeholder 2"/>
          <p:cNvSpPr>
            <a:spLocks noGrp="1"/>
          </p:cNvSpPr>
          <p:nvPr>
            <p:ph idx="1"/>
          </p:nvPr>
        </p:nvSpPr>
        <p:spPr>
          <a:xfrm>
            <a:off x="1584520" y="2030127"/>
            <a:ext cx="10018713" cy="3837004"/>
          </a:xfrm>
        </p:spPr>
        <p:txBody>
          <a:bodyPr>
            <a:normAutofit fontScale="92500" lnSpcReduction="20000"/>
          </a:bodyPr>
          <a:lstStyle/>
          <a:p>
            <a:pPr lvl="0"/>
            <a:r>
              <a:rPr lang="en-US" dirty="0"/>
              <a:t>The Inventory Control Designee (ICD) on site will receive all items and log them in.</a:t>
            </a:r>
          </a:p>
          <a:p>
            <a:pPr lvl="0"/>
            <a:r>
              <a:rPr lang="en-US" dirty="0"/>
              <a:t>A secured area must be provided in a timely fashion for the receipt and storage of all property.</a:t>
            </a:r>
          </a:p>
          <a:p>
            <a:pPr lvl="0"/>
            <a:endParaRPr lang="en-US" dirty="0"/>
          </a:p>
          <a:p>
            <a:pPr lvl="0"/>
            <a:r>
              <a:rPr lang="en-US" dirty="0"/>
              <a:t>The ICD receiving items will inventory all items on site, verify delivery against purchase order and create and maintain the delivery and acceptance log.</a:t>
            </a:r>
          </a:p>
          <a:p>
            <a:endParaRPr lang="en-US" dirty="0"/>
          </a:p>
          <a:p>
            <a:r>
              <a:rPr lang="en-US" dirty="0"/>
              <a:t> The ICD will coordinate with cost center staff to deliver items to the designated rooms, set them up and create a room inventory list. Appropriate technology needs to be available on site for inventory purposes.</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991596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18713" cy="1761994"/>
          </a:xfrm>
        </p:spPr>
        <p:txBody>
          <a:bodyPr/>
          <a:lstStyle/>
          <a:p>
            <a:r>
              <a:rPr lang="en-US" b="1" dirty="0"/>
              <a:t>New construction </a:t>
            </a:r>
            <a:r>
              <a:rPr lang="en-US" dirty="0"/>
              <a:t>c</a:t>
            </a:r>
            <a:r>
              <a:rPr lang="en-US" cap="none" dirty="0"/>
              <a:t>ontinued…</a:t>
            </a:r>
            <a:endParaRPr lang="en-US" dirty="0"/>
          </a:p>
        </p:txBody>
      </p:sp>
      <p:sp>
        <p:nvSpPr>
          <p:cNvPr id="3" name="Content Placeholder 2"/>
          <p:cNvSpPr>
            <a:spLocks noGrp="1"/>
          </p:cNvSpPr>
          <p:nvPr>
            <p:ph idx="1"/>
          </p:nvPr>
        </p:nvSpPr>
        <p:spPr>
          <a:xfrm>
            <a:off x="1451579" y="2015732"/>
            <a:ext cx="9603275" cy="3884027"/>
          </a:xfrm>
        </p:spPr>
        <p:txBody>
          <a:bodyPr>
            <a:normAutofit/>
          </a:bodyPr>
          <a:lstStyle/>
          <a:p>
            <a:pPr lvl="0"/>
            <a:r>
              <a:rPr lang="en-US" sz="2400" dirty="0"/>
              <a:t>Consideration should be given to having as much property as practical be delivered pre-assembled.  This will reduce the number of District staff assigned for this task.</a:t>
            </a:r>
          </a:p>
          <a:p>
            <a:pPr lvl="0"/>
            <a:r>
              <a:rPr lang="en-US" sz="2400" dirty="0"/>
              <a:t>No deliveries should be accepted outside of pre-designated delivery times outlined on the purchase order.</a:t>
            </a:r>
          </a:p>
          <a:p>
            <a:pPr lvl="0"/>
            <a:r>
              <a:rPr lang="en-US" sz="2400" dirty="0"/>
              <a:t>The ICD should make sure </a:t>
            </a:r>
            <a:r>
              <a:rPr lang="en-US" sz="2400" b="1" u="sng" dirty="0"/>
              <a:t>the cost center receiving the property </a:t>
            </a:r>
            <a:r>
              <a:rPr lang="en-US" sz="2400" dirty="0"/>
              <a:t>completes and submits a Property Received form to Property Management.</a:t>
            </a:r>
          </a:p>
          <a:p>
            <a:endParaRPr lang="en-US" dirty="0"/>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2296654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3" name="Content Placeholder 2"/>
          <p:cNvSpPr>
            <a:spLocks noGrp="1"/>
          </p:cNvSpPr>
          <p:nvPr>
            <p:ph idx="1"/>
          </p:nvPr>
        </p:nvSpPr>
        <p:spPr>
          <a:xfrm>
            <a:off x="1484311" y="1701799"/>
            <a:ext cx="10018713" cy="3124201"/>
          </a:xfrm>
        </p:spPr>
        <p:txBody>
          <a:bodyPr>
            <a:normAutofit/>
          </a:bodyPr>
          <a:lstStyle/>
          <a:p>
            <a:r>
              <a:rPr lang="en-US" sz="3600" dirty="0"/>
              <a:t>Review</a:t>
            </a:r>
          </a:p>
          <a:p>
            <a:endParaRPr lang="en-US" sz="3600" dirty="0"/>
          </a:p>
          <a:p>
            <a:r>
              <a:rPr lang="en-US" sz="3600" dirty="0"/>
              <a:t>Questions?</a:t>
            </a:r>
          </a:p>
        </p:txBody>
      </p:sp>
      <p:sp>
        <p:nvSpPr>
          <p:cNvPr id="4" name="Slide Number Placeholder 3"/>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2547962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1090022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38</a:t>
            </a:fld>
            <a:endParaRPr lang="en-US" dirty="0"/>
          </a:p>
        </p:txBody>
      </p:sp>
    </p:spTree>
    <p:extLst>
      <p:ext uri="{BB962C8B-B14F-4D97-AF65-F5344CB8AC3E}">
        <p14:creationId xmlns:p14="http://schemas.microsoft.com/office/powerpoint/2010/main" val="2207583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39</a:t>
            </a:fld>
            <a:endParaRPr lang="en-US" dirty="0"/>
          </a:p>
        </p:txBody>
      </p:sp>
    </p:spTree>
    <p:extLst>
      <p:ext uri="{BB962C8B-B14F-4D97-AF65-F5344CB8AC3E}">
        <p14:creationId xmlns:p14="http://schemas.microsoft.com/office/powerpoint/2010/main" val="1831972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4299" y="179110"/>
            <a:ext cx="9534463" cy="1060322"/>
          </a:xfrm>
        </p:spPr>
        <p:txBody>
          <a:bodyPr>
            <a:normAutofit/>
          </a:bodyPr>
          <a:lstStyle/>
          <a:p>
            <a:r>
              <a:rPr lang="en-US" b="1" dirty="0"/>
              <a:t>Definitions	</a:t>
            </a:r>
          </a:p>
        </p:txBody>
      </p:sp>
      <p:sp>
        <p:nvSpPr>
          <p:cNvPr id="3" name="Content Placeholder 2"/>
          <p:cNvSpPr>
            <a:spLocks noGrp="1"/>
          </p:cNvSpPr>
          <p:nvPr>
            <p:ph idx="1"/>
          </p:nvPr>
        </p:nvSpPr>
        <p:spPr>
          <a:xfrm>
            <a:off x="1451579" y="1427968"/>
            <a:ext cx="10277966" cy="5349904"/>
          </a:xfrm>
        </p:spPr>
        <p:txBody>
          <a:bodyPr>
            <a:noAutofit/>
          </a:bodyPr>
          <a:lstStyle/>
          <a:p>
            <a:r>
              <a:rPr lang="en-US" sz="2000" b="1" dirty="0"/>
              <a:t>Attractive Item </a:t>
            </a:r>
            <a:r>
              <a:rPr lang="en-US" sz="2000" dirty="0"/>
              <a:t>- Portable technology over $1,000 (Laptops)</a:t>
            </a:r>
          </a:p>
          <a:p>
            <a:r>
              <a:rPr lang="en-US" sz="2000" b="1" dirty="0"/>
              <a:t>Capital Asset </a:t>
            </a:r>
            <a:r>
              <a:rPr lang="en-US" sz="2000" dirty="0"/>
              <a:t>- Those tangible assets of the District with a useful life in excess of one (1) year and an initial cost equal to or exceeding $5,000.</a:t>
            </a:r>
          </a:p>
          <a:p>
            <a:r>
              <a:rPr lang="en-US" sz="2000" b="1" dirty="0"/>
              <a:t>Consumable Property - </a:t>
            </a:r>
            <a:r>
              <a:rPr lang="en-US" sz="2000" dirty="0"/>
              <a:t>Tangible personal property with a useful life less than one year and/or an acquisition cost of less than $5,000.  Although tagging and annual inventory of consumable property is not required, departments are still held accountable for the safeguarding of such items.</a:t>
            </a:r>
          </a:p>
          <a:p>
            <a:r>
              <a:rPr lang="en-US" sz="2000" b="1" dirty="0"/>
              <a:t>Property Control Number </a:t>
            </a:r>
            <a:r>
              <a:rPr lang="en-US" sz="2000" dirty="0"/>
              <a:t>- The number assigned to an item by the Property Management Department; usually in the form of a decal, which is affixed to a Capital Asset or Attractive Item.</a:t>
            </a:r>
          </a:p>
          <a:p>
            <a:r>
              <a:rPr lang="en-US" sz="2000" b="1" dirty="0"/>
              <a:t>Tangible Personal Property - </a:t>
            </a:r>
            <a:r>
              <a:rPr lang="en-US" sz="2000" dirty="0"/>
              <a:t>Equipment, fixtures, and other tangible property of a non-consumable nature. All tangible personal property items that are capital assets or attractive items acquired by or for the District through purchase, donation, or transfer should be recorded in the District property records.</a:t>
            </a:r>
          </a:p>
          <a:p>
            <a:endParaRPr lang="en-US" sz="2000" dirty="0"/>
          </a:p>
          <a:p>
            <a:endParaRPr lang="en-US" sz="1400" dirty="0"/>
          </a:p>
        </p:txBody>
      </p:sp>
      <p:sp>
        <p:nvSpPr>
          <p:cNvPr id="4" name="Slide Number Placehold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745042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284728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530258"/>
          </a:xfrm>
        </p:spPr>
        <p:txBody>
          <a:bodyPr>
            <a:normAutofit fontScale="90000"/>
          </a:bodyPr>
          <a:lstStyle/>
          <a:p>
            <a:r>
              <a:rPr lang="en-US" b="1" dirty="0"/>
              <a:t>Property Tagging</a:t>
            </a:r>
            <a:br>
              <a:rPr lang="en-US" dirty="0"/>
            </a:br>
            <a:endParaRPr lang="en-US" dirty="0"/>
          </a:p>
        </p:txBody>
      </p:sp>
      <p:sp>
        <p:nvSpPr>
          <p:cNvPr id="3" name="Content Placeholder 2"/>
          <p:cNvSpPr>
            <a:spLocks noGrp="1"/>
          </p:cNvSpPr>
          <p:nvPr>
            <p:ph idx="1"/>
          </p:nvPr>
        </p:nvSpPr>
        <p:spPr>
          <a:xfrm>
            <a:off x="1484311" y="1467215"/>
            <a:ext cx="10018713" cy="4765041"/>
          </a:xfrm>
        </p:spPr>
        <p:txBody>
          <a:bodyPr>
            <a:normAutofit/>
          </a:bodyPr>
          <a:lstStyle/>
          <a:p>
            <a:pPr lvl="0"/>
            <a:r>
              <a:rPr lang="en-US" dirty="0"/>
              <a:t>When assets costing $5,000 or more or portable technology costing over $1,000 are acquired, a Property Received form must be completed by the receiving cost center and sent to Property Management noting the following:</a:t>
            </a:r>
          </a:p>
          <a:p>
            <a:pPr lvl="1"/>
            <a:r>
              <a:rPr lang="en-US" sz="2400" dirty="0"/>
              <a:t>PO Number / </a:t>
            </a:r>
            <a:r>
              <a:rPr lang="en-US" sz="2400" dirty="0" err="1"/>
              <a:t>Pcard</a:t>
            </a:r>
            <a:endParaRPr lang="en-US" sz="2400" dirty="0"/>
          </a:p>
          <a:p>
            <a:pPr lvl="1"/>
            <a:r>
              <a:rPr lang="en-US" sz="2400" dirty="0"/>
              <a:t>Unit Cost</a:t>
            </a:r>
          </a:p>
          <a:p>
            <a:pPr lvl="1"/>
            <a:r>
              <a:rPr lang="en-US" sz="2400" dirty="0"/>
              <a:t>Serial Number-------Service Tag Number (if pre-numbered by Dell or HP)</a:t>
            </a:r>
          </a:p>
          <a:p>
            <a:pPr lvl="1"/>
            <a:r>
              <a:rPr lang="en-US" sz="2400" dirty="0"/>
              <a:t>Item Description</a:t>
            </a:r>
          </a:p>
          <a:p>
            <a:pPr lvl="1"/>
            <a:r>
              <a:rPr lang="en-US" sz="2400" dirty="0"/>
              <a:t>Location---------------( ex. Bldg. 5 Room 213)</a:t>
            </a:r>
          </a:p>
          <a:p>
            <a:pPr lvl="0"/>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3739628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16817"/>
            <a:ext cx="10018713" cy="904974"/>
          </a:xfrm>
        </p:spPr>
        <p:txBody>
          <a:bodyPr/>
          <a:lstStyle/>
          <a:p>
            <a:r>
              <a:rPr lang="en-US" b="1" dirty="0"/>
              <a:t>Property Tagging </a:t>
            </a:r>
            <a:r>
              <a:rPr lang="en-US" dirty="0"/>
              <a:t>c</a:t>
            </a:r>
            <a:r>
              <a:rPr lang="en-US" cap="none" dirty="0"/>
              <a:t>ontinued</a:t>
            </a:r>
            <a:endParaRPr lang="en-US" dirty="0"/>
          </a:p>
        </p:txBody>
      </p:sp>
      <p:sp>
        <p:nvSpPr>
          <p:cNvPr id="3" name="Content Placeholder 2"/>
          <p:cNvSpPr>
            <a:spLocks noGrp="1"/>
          </p:cNvSpPr>
          <p:nvPr>
            <p:ph idx="1"/>
          </p:nvPr>
        </p:nvSpPr>
        <p:spPr>
          <a:xfrm>
            <a:off x="1451579" y="1385739"/>
            <a:ext cx="9603275" cy="5335571"/>
          </a:xfrm>
        </p:spPr>
        <p:txBody>
          <a:bodyPr>
            <a:noAutofit/>
          </a:bodyPr>
          <a:lstStyle/>
          <a:p>
            <a:r>
              <a:rPr lang="en-US" sz="2000" dirty="0"/>
              <a:t>All property control numbers/tags for capital assets/attractive items are assigned by the Property Management department or T&amp;IS, who will coordinate with the department’s ICD in order to ensure a tag is affixed to each capital asset acquired and all pertinent data about the newly acquired capital asset is recorded in the District inventory system.</a:t>
            </a:r>
          </a:p>
          <a:p>
            <a:r>
              <a:rPr lang="en-US" sz="2000" dirty="0"/>
              <a:t>Capital assets/attractive items procured through school internal accounts are subject to all the same requirements and must be recorded in the District inventory system</a:t>
            </a:r>
            <a:endParaRPr lang="en-US" sz="2000" u="sng" dirty="0"/>
          </a:p>
          <a:p>
            <a:r>
              <a:rPr lang="en-US" sz="2000" dirty="0"/>
              <a:t>The cost center receiving the asset is responsible for completing all Property Received forms, regardless of whether it initiated the purchase.  </a:t>
            </a:r>
          </a:p>
          <a:p>
            <a:r>
              <a:rPr lang="en-US" sz="2000" dirty="0"/>
              <a:t>Any school or department buying equipment for another cost center is required to send all backup documentation showing all purchased items to the receiving cost center so the receiving cost center can complete the Property Received form accurately and in a timely manner.</a:t>
            </a:r>
          </a:p>
          <a:p>
            <a:endParaRPr lang="en-US" sz="2000" dirty="0"/>
          </a:p>
          <a:p>
            <a:endParaRPr lang="en-US" sz="2000" dirty="0"/>
          </a:p>
        </p:txBody>
      </p:sp>
      <p:sp>
        <p:nvSpPr>
          <p:cNvPr id="5" name="Slide Number Placeholder 4"/>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3240623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69683"/>
            <a:ext cx="10018713" cy="650450"/>
          </a:xfrm>
        </p:spPr>
        <p:txBody>
          <a:bodyPr>
            <a:normAutofit fontScale="90000"/>
          </a:bodyPr>
          <a:lstStyle/>
          <a:p>
            <a:r>
              <a:rPr lang="en-US" b="1" dirty="0"/>
              <a:t>Property Tagging </a:t>
            </a:r>
            <a:r>
              <a:rPr lang="en-US" dirty="0"/>
              <a:t>continued</a:t>
            </a:r>
          </a:p>
        </p:txBody>
      </p:sp>
      <p:sp>
        <p:nvSpPr>
          <p:cNvPr id="3" name="Content Placeholder 2"/>
          <p:cNvSpPr>
            <a:spLocks noGrp="1"/>
          </p:cNvSpPr>
          <p:nvPr>
            <p:ph idx="1"/>
          </p:nvPr>
        </p:nvSpPr>
        <p:spPr>
          <a:xfrm>
            <a:off x="1451579" y="2403835"/>
            <a:ext cx="9603275" cy="4298623"/>
          </a:xfrm>
        </p:spPr>
        <p:txBody>
          <a:bodyPr>
            <a:normAutofit lnSpcReduction="10000"/>
          </a:bodyPr>
          <a:lstStyle/>
          <a:p>
            <a:r>
              <a:rPr lang="en-US" sz="2000" dirty="0"/>
              <a:t>When new property is received, the ICD will ensure that the property is stored in a secure place until tagged by Property Management. Each cost center should have a central receiving location that has limited, secure access.</a:t>
            </a:r>
          </a:p>
          <a:p>
            <a:r>
              <a:rPr lang="en-US" sz="2000" dirty="0"/>
              <a:t>If the property needs to be used before it is tagged, a record of its location and the employee who has it should be kept by the ICD.</a:t>
            </a:r>
          </a:p>
          <a:p>
            <a:r>
              <a:rPr lang="en-US" sz="2000" dirty="0"/>
              <a:t>If the property cannot be located to be tagged, a property record number will be assigned to the missing property.  </a:t>
            </a:r>
          </a:p>
          <a:p>
            <a:r>
              <a:rPr lang="en-US" sz="2000" dirty="0"/>
              <a:t>In the event the property is not located, a Transfer of Property form must be completed stating the item is missing or stolen. </a:t>
            </a:r>
          </a:p>
          <a:p>
            <a:pPr lvl="0"/>
            <a:r>
              <a:rPr lang="en-US" sz="2000" dirty="0"/>
              <a:t>If an item is to be replaced by the manufacturer due to failure, a Transfer of Property form must be completed and the replacement item will receive a new property record number. It will be added to the cost center’s inventory using the same information as the original purchase, with the updated serial number.</a:t>
            </a:r>
          </a:p>
          <a:p>
            <a:endParaRPr lang="en-US" sz="2000" dirty="0"/>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484678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78378"/>
            <a:ext cx="10018713" cy="1045028"/>
          </a:xfrm>
        </p:spPr>
        <p:txBody>
          <a:bodyPr/>
          <a:lstStyle/>
          <a:p>
            <a:r>
              <a:rPr lang="en-US" b="1" dirty="0"/>
              <a:t>Removed or Lost Property Tags</a:t>
            </a:r>
          </a:p>
        </p:txBody>
      </p:sp>
      <p:sp>
        <p:nvSpPr>
          <p:cNvPr id="3" name="Content Placeholder 2"/>
          <p:cNvSpPr>
            <a:spLocks noGrp="1"/>
          </p:cNvSpPr>
          <p:nvPr>
            <p:ph idx="1"/>
          </p:nvPr>
        </p:nvSpPr>
        <p:spPr>
          <a:xfrm>
            <a:off x="1348581" y="1314275"/>
            <a:ext cx="9603275" cy="3858975"/>
          </a:xfrm>
        </p:spPr>
        <p:txBody>
          <a:bodyPr>
            <a:normAutofit fontScale="85000" lnSpcReduction="10000"/>
          </a:bodyPr>
          <a:lstStyle/>
          <a:p>
            <a:r>
              <a:rPr lang="en-US" sz="3100" dirty="0"/>
              <a:t>Occasionally, property tags are removed, lost or damaged in a manner that does not allow them to be viewed. </a:t>
            </a:r>
          </a:p>
          <a:p>
            <a:r>
              <a:rPr lang="en-US" sz="3100" dirty="0"/>
              <a:t>Regardless of the cause, it is the responsibility of the cost center ICD to ensure the integrity of the asset tag is retained.</a:t>
            </a:r>
          </a:p>
          <a:p>
            <a:r>
              <a:rPr lang="en-US" sz="3100" dirty="0"/>
              <a:t>The property control number should be visibly written in permanent marker on the equipment in order to maintain the ability to identify it during any inventory processes.</a:t>
            </a:r>
          </a:p>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67363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916577"/>
          </a:xfrm>
        </p:spPr>
        <p:txBody>
          <a:bodyPr>
            <a:normAutofit fontScale="90000"/>
          </a:bodyPr>
          <a:lstStyle/>
          <a:p>
            <a:r>
              <a:rPr lang="en-US" sz="3100" b="1" dirty="0"/>
              <a:t>Standards and Forms for Reporting Capital Assets </a:t>
            </a:r>
            <a:br>
              <a:rPr lang="en-US" sz="3100" b="1" dirty="0"/>
            </a:br>
            <a:r>
              <a:rPr lang="en-US" sz="3100" b="1" dirty="0"/>
              <a:t>and Attractive Items</a:t>
            </a:r>
            <a:endParaRPr lang="en-US" b="1" dirty="0"/>
          </a:p>
        </p:txBody>
      </p:sp>
      <p:sp>
        <p:nvSpPr>
          <p:cNvPr id="3" name="Content Placeholder 2"/>
          <p:cNvSpPr>
            <a:spLocks noGrp="1"/>
          </p:cNvSpPr>
          <p:nvPr>
            <p:ph idx="1"/>
          </p:nvPr>
        </p:nvSpPr>
        <p:spPr>
          <a:xfrm>
            <a:off x="1484311" y="1144088"/>
            <a:ext cx="9603275" cy="3921605"/>
          </a:xfrm>
        </p:spPr>
        <p:txBody>
          <a:bodyPr>
            <a:normAutofit/>
          </a:bodyPr>
          <a:lstStyle/>
          <a:p>
            <a:r>
              <a:rPr lang="en-US" sz="2400" dirty="0"/>
              <a:t>For ease of reference, the following are the standards used for reporting the disposition of tangible personal property, along with the associated applicable forms/documents. </a:t>
            </a:r>
          </a:p>
          <a:p>
            <a:r>
              <a:rPr lang="en-US" sz="2400" dirty="0"/>
              <a:t>These items are located in the forms management section of the LCS website at</a:t>
            </a:r>
            <a:r>
              <a:rPr lang="en-US" dirty="0"/>
              <a:t>: </a:t>
            </a:r>
            <a:r>
              <a:rPr lang="en-US" dirty="0">
                <a:hlinkClick r:id="rId2"/>
              </a:rPr>
              <a:t>https://www.leonschools.net/Page/50764</a:t>
            </a:r>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3011955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12911</TotalTime>
  <Words>4339</Words>
  <Application>Microsoft Office PowerPoint</Application>
  <PresentationFormat>Widescreen</PresentationFormat>
  <Paragraphs>219</Paragraphs>
  <Slides>40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40</vt:i4>
      </vt:variant>
    </vt:vector>
  </HeadingPairs>
  <TitlesOfParts>
    <vt:vector size="43" baseType="lpstr">
      <vt:lpstr>Arial</vt:lpstr>
      <vt:lpstr>Calibri</vt:lpstr>
      <vt:lpstr>Parallax</vt:lpstr>
      <vt:lpstr>  PROPERTY CONTROL PROCEDURES </vt:lpstr>
      <vt:lpstr>Objective </vt:lpstr>
      <vt:lpstr>Inventory Control Designee (ICD) Responsibilities</vt:lpstr>
      <vt:lpstr>Definitions </vt:lpstr>
      <vt:lpstr>Property Tagging </vt:lpstr>
      <vt:lpstr>Property Tagging continued</vt:lpstr>
      <vt:lpstr>Property Tagging continued</vt:lpstr>
      <vt:lpstr>Removed or Lost Property Tags</vt:lpstr>
      <vt:lpstr>Standards and Forms for Reporting Capital Assets  and Attractive Items</vt:lpstr>
      <vt:lpstr>Property Management Forms  All forms are available in the forms management section of the LCS website at: https://www.leonschools.net/Page/50764  </vt:lpstr>
      <vt:lpstr>Inventory Terminology </vt:lpstr>
      <vt:lpstr>Inventory Terminology continued…</vt:lpstr>
      <vt:lpstr>Internal Account Purchases / Donations </vt:lpstr>
      <vt:lpstr>Security of District Assets </vt:lpstr>
      <vt:lpstr>Annual Inventory Certification</vt:lpstr>
      <vt:lpstr>Annual Inventory Certification</vt:lpstr>
      <vt:lpstr>Annual Inventory Certification</vt:lpstr>
      <vt:lpstr>Annual Inventory Certification</vt:lpstr>
      <vt:lpstr>Property Transfer Procedures</vt:lpstr>
      <vt:lpstr>Donation of Property to the Board</vt:lpstr>
      <vt:lpstr>Donation of Board Property</vt:lpstr>
      <vt:lpstr>Transfer of Property</vt:lpstr>
      <vt:lpstr>Transfer of Property continued…</vt:lpstr>
      <vt:lpstr>Transfer of Property continued…</vt:lpstr>
      <vt:lpstr>Transfer of Property continued…</vt:lpstr>
      <vt:lpstr>Transfer of Property continued… </vt:lpstr>
      <vt:lpstr>Transfer of Property continued…</vt:lpstr>
      <vt:lpstr>Transfer of Property continued…</vt:lpstr>
      <vt:lpstr>Transfer of Property continued…</vt:lpstr>
      <vt:lpstr>Renovation Projects or Facility Closures</vt:lpstr>
      <vt:lpstr>Renovation Projects or  Facility Closures continued…</vt:lpstr>
      <vt:lpstr>Renovation Projects or  Facility Closures continued…</vt:lpstr>
      <vt:lpstr>Renovation Projects or  Facility Closures continued…</vt:lpstr>
      <vt:lpstr>New construction</vt:lpstr>
      <vt:lpstr>New construction continued…</vt:lpstr>
      <vt:lpstr>Wrap Up</vt:lpstr>
      <vt:lpstr>PowerPoint Presentation</vt:lpstr>
      <vt:lpstr>PowerPoint Presentation</vt:lpstr>
      <vt:lpstr>PowerPoint Presentation</vt:lpstr>
      <vt:lpstr>PowerPoint Presentation</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 Control Designee tool box</dc:title>
  <dc:creator>Dwyer, Hallie</dc:creator>
  <cp:lastModifiedBy>Kail, June</cp:lastModifiedBy>
  <cp:revision>138</cp:revision>
  <cp:lastPrinted>2021-08-24T20:07:54Z</cp:lastPrinted>
  <dcterms:created xsi:type="dcterms:W3CDTF">2016-11-07T13:09:22Z</dcterms:created>
  <dcterms:modified xsi:type="dcterms:W3CDTF">2024-05-02T13:02:32Z</dcterms:modified>
</cp:coreProperties>
</file>